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2" r:id="rId1"/>
  </p:sldMasterIdLst>
  <p:notesMasterIdLst>
    <p:notesMasterId r:id="rId21"/>
  </p:notesMasterIdLst>
  <p:handoutMasterIdLst>
    <p:handoutMasterId r:id="rId22"/>
  </p:handoutMasterIdLst>
  <p:sldIdLst>
    <p:sldId id="256" r:id="rId2"/>
    <p:sldId id="260" r:id="rId3"/>
    <p:sldId id="375" r:id="rId4"/>
    <p:sldId id="266" r:id="rId5"/>
    <p:sldId id="269" r:id="rId6"/>
    <p:sldId id="267" r:id="rId7"/>
    <p:sldId id="268" r:id="rId8"/>
    <p:sldId id="424" r:id="rId9"/>
    <p:sldId id="425" r:id="rId10"/>
    <p:sldId id="418" r:id="rId11"/>
    <p:sldId id="422" r:id="rId12"/>
    <p:sldId id="423" r:id="rId13"/>
    <p:sldId id="419" r:id="rId14"/>
    <p:sldId id="257" r:id="rId15"/>
    <p:sldId id="420" r:id="rId16"/>
    <p:sldId id="421" r:id="rId17"/>
    <p:sldId id="259" r:id="rId18"/>
    <p:sldId id="264" r:id="rId19"/>
    <p:sldId id="42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06C"/>
    <a:srgbClr val="00C4CC"/>
    <a:srgbClr val="DDC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6400" autoAdjust="0"/>
  </p:normalViewPr>
  <p:slideViewPr>
    <p:cSldViewPr snapToGrid="0">
      <p:cViewPr varScale="1">
        <p:scale>
          <a:sx n="111" d="100"/>
          <a:sy n="111" d="100"/>
        </p:scale>
        <p:origin x="55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zzera\Desktop\ACCORDI%20INNOVAZIONE_AUTOMOTIVE\9_PRESENTAZIONE%20PROGETTO\FATTURATO%20KAD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t-IT" sz="1200" dirty="0"/>
              <a:t>Suddivisione Ricavi vendite e prestazioni (media</a:t>
            </a:r>
            <a:r>
              <a:rPr lang="it-IT" sz="1200" baseline="0" dirty="0"/>
              <a:t> 3 anni</a:t>
            </a:r>
            <a:r>
              <a:rPr lang="it-IT" sz="1200" dirty="0"/>
              <a:t>)</a:t>
            </a:r>
          </a:p>
        </c:rich>
      </c:tx>
      <c:layout>
        <c:manualLayout>
          <c:xMode val="edge"/>
          <c:yMode val="edge"/>
          <c:x val="0.18724667030701866"/>
          <c:y val="0.11375530708814564"/>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it-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3"/>
          <c:dPt>
            <c:idx val="0"/>
            <c:bubble3D val="0"/>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EA3-4B38-9713-AB4BD1720EC6}"/>
              </c:ext>
            </c:extLst>
          </c:dPt>
          <c:dPt>
            <c:idx val="1"/>
            <c:bubble3D val="0"/>
            <c:explosion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EA3-4B38-9713-AB4BD1720EC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75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1-6EA3-4B38-9713-AB4BD1720EC6}"/>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75000"/>
                        </a:schemeClr>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6EA3-4B38-9713-AB4BD1720EC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75000"/>
                      </a:schemeClr>
                    </a:solidFill>
                    <a:latin typeface="+mn-lt"/>
                    <a:ea typeface="+mn-ea"/>
                    <a:cs typeface="+mn-cs"/>
                  </a:defRPr>
                </a:pPr>
                <a:endParaRPr lang="it-I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Foglio1!$J$5:$K$5</c:f>
              <c:strCache>
                <c:ptCount val="2"/>
                <c:pt idx="0">
                  <c:v>Servizi R&amp;S</c:v>
                </c:pt>
                <c:pt idx="1">
                  <c:v>Altre prestazioni</c:v>
                </c:pt>
              </c:strCache>
            </c:strRef>
          </c:cat>
          <c:val>
            <c:numRef>
              <c:f>Foglio1!$J$9:$K$9</c:f>
              <c:numCache>
                <c:formatCode>0.00%</c:formatCode>
                <c:ptCount val="2"/>
                <c:pt idx="0">
                  <c:v>0.62515704731185817</c:v>
                </c:pt>
                <c:pt idx="1">
                  <c:v>0.37484295268814183</c:v>
                </c:pt>
              </c:numCache>
            </c:numRef>
          </c:val>
          <c:extLst>
            <c:ext xmlns:c16="http://schemas.microsoft.com/office/drawing/2014/chart" uri="{C3380CC4-5D6E-409C-BE32-E72D297353CC}">
              <c16:uniqueId val="{00000004-6EA3-4B38-9713-AB4BD1720EC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AD3D3B6-C758-3507-1778-5C67F5168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03866C5-0792-9EE9-226E-DAC4A0FC80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C27F56-A8A4-40AB-B29E-072CC8F4E07B}" type="datetimeFigureOut">
              <a:rPr lang="it-IT" smtClean="0"/>
              <a:t>26/03/2024</a:t>
            </a:fld>
            <a:endParaRPr lang="it-IT"/>
          </a:p>
        </p:txBody>
      </p:sp>
      <p:sp>
        <p:nvSpPr>
          <p:cNvPr id="4" name="Segnaposto piè di pagina 3">
            <a:extLst>
              <a:ext uri="{FF2B5EF4-FFF2-40B4-BE49-F238E27FC236}">
                <a16:creationId xmlns:a16="http://schemas.microsoft.com/office/drawing/2014/main" id="{34747B02-912B-A633-54F0-20D21C0170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948CECC-35CA-CA29-1C16-66F13418E9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2BD123-0B1D-4472-9D8A-167535693329}" type="slidenum">
              <a:rPr lang="it-IT" smtClean="0"/>
              <a:t>‹N›</a:t>
            </a:fld>
            <a:endParaRPr lang="it-IT"/>
          </a:p>
        </p:txBody>
      </p:sp>
    </p:spTree>
    <p:extLst>
      <p:ext uri="{BB962C8B-B14F-4D97-AF65-F5344CB8AC3E}">
        <p14:creationId xmlns:p14="http://schemas.microsoft.com/office/powerpoint/2010/main" val="4253499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0BF91-DB59-4BE7-B37B-664D37C3E319}" type="datetimeFigureOut">
              <a:rPr lang="it-IT" smtClean="0"/>
              <a:t>26/03/2024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49D3C-B517-4DE9-BE3E-238A96DFF7CA}" type="slidenum">
              <a:rPr lang="it-IT" smtClean="0"/>
              <a:t>‹N›</a:t>
            </a:fld>
            <a:endParaRPr lang="it-IT"/>
          </a:p>
        </p:txBody>
      </p:sp>
    </p:spTree>
    <p:extLst>
      <p:ext uri="{BB962C8B-B14F-4D97-AF65-F5344CB8AC3E}">
        <p14:creationId xmlns:p14="http://schemas.microsoft.com/office/powerpoint/2010/main" val="18259290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rPr>
              <a:t>Nel 2011, grazie alla esperienza maturata negli anni nello svolgimento di attività di ricerca relative a tematiche legate essenzialmente alle energie rinnovabili, alla produzione sostenibile e alla edilizia sostenibile, la Kad3 srl ottiene l’iscrizione all’albo dei laboratori di ricerca di cui all’art.14 del D.M. n. 593 dell’8 agosto 2000. </a:t>
            </a:r>
          </a:p>
          <a:p>
            <a:endParaRPr lang="it-IT"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I principali servizi di consulenza forniti da Kad3 srl in ambito ICT sono lo sviluppo SW, sviluppo soluzioni informatiche e tecnologiche in ambito Industria 4.0, design e sviluppo di algoritmi di intelligenza artificiale.</a:t>
            </a:r>
            <a:endParaRPr lang="it-IT" dirty="0"/>
          </a:p>
        </p:txBody>
      </p:sp>
      <p:sp>
        <p:nvSpPr>
          <p:cNvPr id="4" name="Segnaposto numero diapositiva 3"/>
          <p:cNvSpPr>
            <a:spLocks noGrp="1"/>
          </p:cNvSpPr>
          <p:nvPr>
            <p:ph type="sldNum" sz="quarter" idx="5"/>
          </p:nvPr>
        </p:nvSpPr>
        <p:spPr/>
        <p:txBody>
          <a:bodyPr/>
          <a:lstStyle/>
          <a:p>
            <a:fld id="{6805C649-072C-4A04-837C-F84872C57ACA}" type="slidenum">
              <a:rPr lang="it-IT" smtClean="0"/>
              <a:t>3</a:t>
            </a:fld>
            <a:endParaRPr lang="it-IT"/>
          </a:p>
        </p:txBody>
      </p:sp>
    </p:spTree>
    <p:extLst>
      <p:ext uri="{BB962C8B-B14F-4D97-AF65-F5344CB8AC3E}">
        <p14:creationId xmlns:p14="http://schemas.microsoft.com/office/powerpoint/2010/main" val="296206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i="1" dirty="0">
                <a:latin typeface="Calibri" panose="020F0502020204030204" pitchFamily="34" charset="0"/>
                <a:cs typeface="Calibri" panose="020F0502020204030204" pitchFamily="34" charset="0"/>
              </a:rPr>
              <a:t>Puoi visualizzare un elenco completo delle missioni inserite nel sistema. Ogni missione è rappresentata con il suo nome.</a:t>
            </a:r>
          </a:p>
          <a:p>
            <a:pPr algn="just"/>
            <a:r>
              <a:rPr lang="it-IT" sz="1200" i="1" dirty="0">
                <a:latin typeface="Calibri" panose="020F0502020204030204" pitchFamily="34" charset="0"/>
                <a:cs typeface="Calibri" panose="020F0502020204030204" pitchFamily="34" charset="0"/>
              </a:rPr>
              <a:t>Per aggiungere una nuova missione, basta cliccare sul pulsante ‘’Aggiungi’’. Questo aprirà un modulo in cui è possibile inserire il nome della missione. Dopo aver completato il modulo, la nuova missione sarà aggiunta all’elenco.</a:t>
            </a:r>
          </a:p>
          <a:p>
            <a:pPr algn="just"/>
            <a:r>
              <a:rPr lang="it-IT" sz="1200" b="0" i="1" dirty="0">
                <a:solidFill>
                  <a:schemeClr val="tx1"/>
                </a:solidFill>
                <a:effectLst/>
                <a:latin typeface="Calibri" panose="020F0502020204030204" pitchFamily="34" charset="0"/>
                <a:cs typeface="Calibri" panose="020F0502020204030204" pitchFamily="34" charset="0"/>
              </a:rPr>
              <a:t>È possibile modificare o rimuovere i parametri esistenti direttamente dall'elenco. Basta cliccare sull'opzione di modifica o rimozione associata al parametro desiderato e apportare le modifiche necessarie.</a:t>
            </a:r>
          </a:p>
          <a:p>
            <a:pPr algn="just"/>
            <a:endParaRPr lang="it-IT" sz="1400" i="1" dirty="0">
              <a:latin typeface="Calibri" panose="020F0502020204030204" pitchFamily="34" charset="0"/>
              <a:cs typeface="Calibri" panose="020F0502020204030204" pitchFamily="34" charset="0"/>
            </a:endParaRPr>
          </a:p>
          <a:p>
            <a:endParaRPr lang="it-IT" dirty="0"/>
          </a:p>
          <a:p>
            <a:pPr algn="just"/>
            <a:r>
              <a:rPr lang="it-IT" sz="1200" b="0" i="1" dirty="0">
                <a:solidFill>
                  <a:schemeClr val="tx1"/>
                </a:solidFill>
                <a:effectLst/>
                <a:latin typeface="Calibri" panose="020F0502020204030204" pitchFamily="34" charset="0"/>
                <a:cs typeface="Calibri" panose="020F0502020204030204" pitchFamily="34" charset="0"/>
              </a:rPr>
              <a:t>Puoi visualizzare un elenco completo degli steps associati alle missioni presenti nel sistema. Ogni step è rappresentato con il suo nome, tipo e protocollo, oltre alla missione a cui appartiene.</a:t>
            </a:r>
          </a:p>
          <a:p>
            <a:pPr algn="just"/>
            <a:r>
              <a:rPr lang="it-IT" sz="1200" b="0" i="1" dirty="0">
                <a:solidFill>
                  <a:schemeClr val="tx1"/>
                </a:solidFill>
                <a:effectLst/>
                <a:latin typeface="Calibri" panose="020F0502020204030204" pitchFamily="34" charset="0"/>
                <a:cs typeface="Calibri" panose="020F0502020204030204" pitchFamily="34" charset="0"/>
              </a:rPr>
              <a:t>Per aggiungere un nuovo step, basta cliccare sul pulsante "Aggiungi". Questo aprirà un modulo in cui è possibile inserire il nome dello step, specificare il tipo di step (ad esempio, di tipo "Scrittura" o "Lettura"), indicare il protocollo, e selezionare a quale missione appartiene lo step. Dopo aver completato il modulo, il nuovo step sarà aggiunto all'elenco.</a:t>
            </a:r>
          </a:p>
          <a:p>
            <a:pPr algn="just"/>
            <a:r>
              <a:rPr lang="it-IT" sz="1200" b="0" i="1" dirty="0">
                <a:solidFill>
                  <a:schemeClr val="tx1"/>
                </a:solidFill>
                <a:effectLst/>
                <a:latin typeface="Calibri" panose="020F0502020204030204" pitchFamily="34" charset="0"/>
                <a:cs typeface="Calibri" panose="020F0502020204030204" pitchFamily="34" charset="0"/>
              </a:rPr>
              <a:t>È possibile modificare o rimuovere i parametri esistenti direttamente dall'elenco. Basta cliccare sull'opzione di modifica o rimozione associata al parametro desiderato e apportare le modifiche necessarie.</a:t>
            </a:r>
          </a:p>
          <a:p>
            <a:pPr algn="just"/>
            <a:endParaRPr lang="it-IT" sz="1200" i="1" dirty="0">
              <a:solidFill>
                <a:schemeClr val="tx1"/>
              </a:solidFill>
              <a:latin typeface="Calibri" panose="020F0502020204030204" pitchFamily="34" charset="0"/>
              <a:cs typeface="Calibri" panose="020F0502020204030204" pitchFamily="34" charset="0"/>
            </a:endParaRPr>
          </a:p>
          <a:p>
            <a:pPr algn="just"/>
            <a:r>
              <a:rPr lang="it-IT" sz="1200" b="0" i="1" dirty="0">
                <a:solidFill>
                  <a:schemeClr val="tx1"/>
                </a:solidFill>
                <a:effectLst/>
                <a:latin typeface="Calibri" panose="020F0502020204030204" pitchFamily="34" charset="0"/>
                <a:cs typeface="Calibri" panose="020F0502020204030204" pitchFamily="34" charset="0"/>
              </a:rPr>
              <a:t>Puoi visualizzare un elenco completo dei parametri inseriti nel sistema. Ogni parametro è rappresentato con il suo nome, valore e la step associata, se presente. </a:t>
            </a:r>
          </a:p>
          <a:p>
            <a:pPr algn="just"/>
            <a:r>
              <a:rPr lang="it-IT" sz="1200" b="0" i="1" dirty="0">
                <a:solidFill>
                  <a:schemeClr val="tx1"/>
                </a:solidFill>
                <a:effectLst/>
                <a:latin typeface="Calibri" panose="020F0502020204030204" pitchFamily="34" charset="0"/>
                <a:cs typeface="Calibri" panose="020F0502020204030204" pitchFamily="34" charset="0"/>
              </a:rPr>
              <a:t>Per aggiungere nuovi parametri, basta cliccare sul pulsante "Aggiungi". Questo aprirà un modulo in cui è possibile inserire il nome del parametro, il suo valore e selezionare la step associata, se applicabile. Dopo aver completato il modulo, i nuovi parametri saranno aggiunti all'elenco. </a:t>
            </a:r>
          </a:p>
          <a:p>
            <a:pPr algn="just"/>
            <a:r>
              <a:rPr lang="it-IT" sz="1200" b="0" i="1" dirty="0">
                <a:solidFill>
                  <a:schemeClr val="tx1"/>
                </a:solidFill>
                <a:effectLst/>
                <a:latin typeface="Calibri" panose="020F0502020204030204" pitchFamily="34" charset="0"/>
                <a:cs typeface="Calibri" panose="020F0502020204030204" pitchFamily="34" charset="0"/>
              </a:rPr>
              <a:t>È possibile modificare o rimuovere i parametri esistenti direttamente dall'elenco. Basta cliccare sull'opzione di modifica o rimozione associata al parametro desiderato e apportare le modifiche necessarie.</a:t>
            </a:r>
          </a:p>
          <a:p>
            <a:pPr algn="just"/>
            <a:endParaRPr lang="it-IT" sz="1200" i="1" dirty="0">
              <a:solidFill>
                <a:schemeClr val="tx1"/>
              </a:solidFill>
              <a:latin typeface="Calibri" panose="020F0502020204030204" pitchFamily="34" charset="0"/>
              <a:cs typeface="Calibri" panose="020F0502020204030204" pitchFamily="34" charset="0"/>
            </a:endParaRPr>
          </a:p>
          <a:p>
            <a:pPr algn="just"/>
            <a:endParaRPr lang="it-IT" sz="1200" i="1" dirty="0">
              <a:solidFill>
                <a:schemeClr val="tx1"/>
              </a:solidFill>
              <a:latin typeface="Calibri" panose="020F0502020204030204" pitchFamily="34" charset="0"/>
              <a:cs typeface="Calibri" panose="020F0502020204030204" pitchFamily="34" charset="0"/>
            </a:endParaRPr>
          </a:p>
          <a:p>
            <a:pPr algn="just"/>
            <a:r>
              <a:rPr lang="it-IT" sz="1200" i="1" dirty="0">
                <a:latin typeface="Calibri" panose="020F0502020204030204" pitchFamily="34" charset="0"/>
                <a:cs typeface="Calibri" panose="020F0502020204030204" pitchFamily="34" charset="0"/>
              </a:rPr>
              <a:t>Monitoraggio missioni in cui si può consultare un elenco completo delle missioni caricate nel sistema. Ogni missione è accompagnata dal suo stato di esecuzione corrente. Per avviare una missione basta cliccare sul pulsante ‘’Lancia Missione’’. </a:t>
            </a:r>
          </a:p>
          <a:p>
            <a:pPr algn="just"/>
            <a:r>
              <a:rPr lang="it-IT" sz="1200" b="0" i="1" dirty="0">
                <a:solidFill>
                  <a:schemeClr val="tx1"/>
                </a:solidFill>
                <a:effectLst/>
                <a:latin typeface="Calibri" panose="020F0502020204030204" pitchFamily="34" charset="0"/>
                <a:cs typeface="Calibri" panose="020F0502020204030204" pitchFamily="34" charset="0"/>
              </a:rPr>
              <a:t>Per visualizzare gli steps specifici di una missione, basta fare doppio clic sulla missione desiderata nell'elenco. Questo aprirà una finestra dedicata che mostra dettagliatamente gli steps previsti e lo stato di esecuzione corrente </a:t>
            </a:r>
            <a:r>
              <a:rPr lang="it-IT" sz="1100" b="0" i="1" dirty="0">
                <a:solidFill>
                  <a:schemeClr val="tx1"/>
                </a:solidFill>
                <a:effectLst/>
                <a:latin typeface="Calibri" panose="020F0502020204030204" pitchFamily="34" charset="0"/>
                <a:cs typeface="Calibri" panose="020F0502020204030204" pitchFamily="34" charset="0"/>
              </a:rPr>
              <a:t>(slide successivo)</a:t>
            </a:r>
            <a:r>
              <a:rPr lang="it-IT" sz="1600" b="0" i="1" dirty="0">
                <a:solidFill>
                  <a:schemeClr val="tx1"/>
                </a:solidFill>
                <a:effectLst/>
                <a:latin typeface="Calibri" panose="020F0502020204030204" pitchFamily="34" charset="0"/>
                <a:cs typeface="Calibri" panose="020F0502020204030204" pitchFamily="34" charset="0"/>
              </a:rPr>
              <a:t>.</a:t>
            </a:r>
          </a:p>
          <a:p>
            <a:endParaRPr lang="it-IT" dirty="0"/>
          </a:p>
        </p:txBody>
      </p:sp>
      <p:sp>
        <p:nvSpPr>
          <p:cNvPr id="4" name="Segnaposto numero diapositiva 3"/>
          <p:cNvSpPr>
            <a:spLocks noGrp="1"/>
          </p:cNvSpPr>
          <p:nvPr>
            <p:ph type="sldNum" sz="quarter" idx="5"/>
          </p:nvPr>
        </p:nvSpPr>
        <p:spPr/>
        <p:txBody>
          <a:bodyPr/>
          <a:lstStyle/>
          <a:p>
            <a:fld id="{B3749D3C-B517-4DE9-BE3E-238A96DFF7CA}" type="slidenum">
              <a:rPr lang="it-IT" smtClean="0"/>
              <a:t>17</a:t>
            </a:fld>
            <a:endParaRPr lang="it-IT"/>
          </a:p>
        </p:txBody>
      </p:sp>
    </p:spTree>
    <p:extLst>
      <p:ext uri="{BB962C8B-B14F-4D97-AF65-F5344CB8AC3E}">
        <p14:creationId xmlns:p14="http://schemas.microsoft.com/office/powerpoint/2010/main" val="297069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sz="1200" i="1" dirty="0">
              <a:latin typeface="Calibri" panose="020F0502020204030204" pitchFamily="34" charset="0"/>
              <a:cs typeface="Calibri" panose="020F0502020204030204" pitchFamily="34" charset="0"/>
            </a:endParaRPr>
          </a:p>
          <a:p>
            <a:pPr algn="just"/>
            <a:r>
              <a:rPr lang="it-IT" sz="1200" i="1" dirty="0">
                <a:latin typeface="Calibri" panose="020F0502020204030204" pitchFamily="34" charset="0"/>
                <a:cs typeface="Calibri" panose="020F0502020204030204" pitchFamily="34" charset="0"/>
              </a:rPr>
              <a:t>Quando una missione è in esecuzione, sarà selezionata automaticamente la step corrente in cui la missione sta lavorando. Altrimenti la prima step sarà selezionata.</a:t>
            </a:r>
          </a:p>
          <a:p>
            <a:pPr algn="just"/>
            <a:r>
              <a:rPr lang="it-IT" sz="1200" b="0" i="1" dirty="0">
                <a:solidFill>
                  <a:schemeClr val="tx1"/>
                </a:solidFill>
                <a:effectLst/>
                <a:latin typeface="Calibri" panose="020F0502020204030204" pitchFamily="34" charset="0"/>
                <a:cs typeface="Calibri" panose="020F0502020204030204" pitchFamily="34" charset="0"/>
              </a:rPr>
              <a:t>Durante la visualizzazione degli steps della missione, è possibile lanciare gli steps uno alla volta. Ciò consente un controllo più granulare sull'esecuzione della missione, permettendo di procedere passo dopo passo secondo le esigenze specifiche.</a:t>
            </a:r>
          </a:p>
          <a:p>
            <a:pPr algn="just"/>
            <a:endParaRPr lang="it-IT" sz="1200" i="1" dirty="0">
              <a:solidFill>
                <a:schemeClr val="tx1"/>
              </a:solidFill>
              <a:latin typeface="Calibri" panose="020F0502020204030204" pitchFamily="34" charset="0"/>
              <a:cs typeface="Calibri" panose="020F0502020204030204" pitchFamily="34" charset="0"/>
            </a:endParaRPr>
          </a:p>
          <a:p>
            <a:pPr algn="just"/>
            <a:r>
              <a:rPr lang="it-IT" sz="1100" i="1" dirty="0">
                <a:latin typeface="Calibri" panose="020F0502020204030204" pitchFamily="34" charset="0"/>
                <a:cs typeface="Calibri" panose="020F0502020204030204" pitchFamily="34" charset="0"/>
              </a:rPr>
              <a:t>*E’ importante notare che questa pagina si aggiorna automaticamente ogni 30 secondi. Questo assicura che tu abbia sempre una visualizzazione aggiornata delle informazioni sullo stato delle missioni senza dover aggiornare manualmente la pagina</a:t>
            </a:r>
          </a:p>
          <a:p>
            <a:pPr algn="just"/>
            <a:endParaRPr lang="it-IT" sz="1200" i="1" dirty="0">
              <a:latin typeface="Calibri" panose="020F0502020204030204" pitchFamily="34" charset="0"/>
              <a:cs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B3749D3C-B517-4DE9-BE3E-238A96DFF7CA}" type="slidenum">
              <a:rPr lang="it-IT" smtClean="0"/>
              <a:t>18</a:t>
            </a:fld>
            <a:endParaRPr lang="it-IT"/>
          </a:p>
        </p:txBody>
      </p:sp>
    </p:spTree>
    <p:extLst>
      <p:ext uri="{BB962C8B-B14F-4D97-AF65-F5344CB8AC3E}">
        <p14:creationId xmlns:p14="http://schemas.microsoft.com/office/powerpoint/2010/main" val="35623941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sv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119312" y="787098"/>
            <a:ext cx="9766818" cy="5145632"/>
          </a:xfrm>
        </p:spPr>
        <p:txBody>
          <a:bodyPr anchor="t">
            <a:normAutofit/>
          </a:bodyPr>
          <a:lstStyle>
            <a:lvl1pPr algn="just">
              <a:defRPr sz="1800" cap="none" baseline="0">
                <a:effectLst/>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2414589" y="134145"/>
            <a:ext cx="9471541" cy="428624"/>
          </a:xfrm>
        </p:spPr>
        <p:txBody>
          <a:bodyPr>
            <a:normAutofit/>
          </a:bodyPr>
          <a:lstStyle>
            <a:lvl1pPr marL="0" indent="0" algn="ct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6" name="Slide Number Placeholder 5"/>
          <p:cNvSpPr>
            <a:spLocks noGrp="1"/>
          </p:cNvSpPr>
          <p:nvPr>
            <p:ph type="sldNum" sz="quarter" idx="12"/>
          </p:nvPr>
        </p:nvSpPr>
        <p:spPr>
          <a:xfrm>
            <a:off x="11107668" y="6310313"/>
            <a:ext cx="771089" cy="365125"/>
          </a:xfrm>
        </p:spPr>
        <p:txBody>
          <a:bodyPr/>
          <a:lstStyle/>
          <a:p>
            <a:fld id="{EF46A9FF-CCD5-4EB8-B34D-D502591BE4C3}" type="slidenum">
              <a:rPr lang="it-IT" smtClean="0"/>
              <a:t>‹N›</a:t>
            </a:fld>
            <a:endParaRPr lang="it-IT"/>
          </a:p>
        </p:txBody>
      </p:sp>
      <p:pic>
        <p:nvPicPr>
          <p:cNvPr id="71" name="Elemento grafico 70">
            <a:extLst>
              <a:ext uri="{FF2B5EF4-FFF2-40B4-BE49-F238E27FC236}">
                <a16:creationId xmlns:a16="http://schemas.microsoft.com/office/drawing/2014/main" id="{12C94C39-D35F-F744-EAD1-2945B0E6AEE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213" t="3946" r="43829" b="88435"/>
          <a:stretch/>
        </p:blipFill>
        <p:spPr>
          <a:xfrm>
            <a:off x="1959929" y="6167956"/>
            <a:ext cx="1022619" cy="649839"/>
          </a:xfrm>
          <a:prstGeom prst="rect">
            <a:avLst/>
          </a:prstGeom>
        </p:spPr>
      </p:pic>
      <p:pic>
        <p:nvPicPr>
          <p:cNvPr id="73" name="Immagine 72">
            <a:extLst>
              <a:ext uri="{FF2B5EF4-FFF2-40B4-BE49-F238E27FC236}">
                <a16:creationId xmlns:a16="http://schemas.microsoft.com/office/drawing/2014/main" id="{E99D738A-BAC4-5A65-8733-A671A9AEB5EC}"/>
              </a:ext>
            </a:extLst>
          </p:cNvPr>
          <p:cNvPicPr>
            <a:picLocks noChangeAspect="1"/>
          </p:cNvPicPr>
          <p:nvPr userDrawn="1"/>
        </p:nvPicPr>
        <p:blipFill>
          <a:blip r:embed="rId5"/>
          <a:stretch>
            <a:fillRect/>
          </a:stretch>
        </p:blipFill>
        <p:spPr>
          <a:xfrm>
            <a:off x="8351728" y="6204875"/>
            <a:ext cx="706415" cy="576000"/>
          </a:xfrm>
          <a:prstGeom prst="rect">
            <a:avLst/>
          </a:prstGeom>
        </p:spPr>
      </p:pic>
      <p:pic>
        <p:nvPicPr>
          <p:cNvPr id="74" name="Immagine 73">
            <a:extLst>
              <a:ext uri="{FF2B5EF4-FFF2-40B4-BE49-F238E27FC236}">
                <a16:creationId xmlns:a16="http://schemas.microsoft.com/office/drawing/2014/main" id="{D7D33EFC-30D2-AD52-9C21-9273B9D7D681}"/>
              </a:ext>
            </a:extLst>
          </p:cNvPr>
          <p:cNvPicPr>
            <a:picLocks noChangeAspect="1"/>
          </p:cNvPicPr>
          <p:nvPr userDrawn="1"/>
        </p:nvPicPr>
        <p:blipFill>
          <a:blip r:embed="rId6"/>
          <a:stretch>
            <a:fillRect/>
          </a:stretch>
        </p:blipFill>
        <p:spPr>
          <a:xfrm>
            <a:off x="7055246" y="6204875"/>
            <a:ext cx="787592" cy="576000"/>
          </a:xfrm>
          <a:prstGeom prst="rect">
            <a:avLst/>
          </a:prstGeom>
        </p:spPr>
      </p:pic>
      <p:pic>
        <p:nvPicPr>
          <p:cNvPr id="75" name="Immagine 74">
            <a:extLst>
              <a:ext uri="{FF2B5EF4-FFF2-40B4-BE49-F238E27FC236}">
                <a16:creationId xmlns:a16="http://schemas.microsoft.com/office/drawing/2014/main" id="{45B28008-1805-59A2-6688-AD103593B01F}"/>
              </a:ext>
            </a:extLst>
          </p:cNvPr>
          <p:cNvPicPr>
            <a:picLocks noChangeAspect="1"/>
          </p:cNvPicPr>
          <p:nvPr userDrawn="1"/>
        </p:nvPicPr>
        <p:blipFill>
          <a:blip r:embed="rId7"/>
          <a:stretch>
            <a:fillRect/>
          </a:stretch>
        </p:blipFill>
        <p:spPr>
          <a:xfrm>
            <a:off x="5698878" y="6204875"/>
            <a:ext cx="847478" cy="576000"/>
          </a:xfrm>
          <a:prstGeom prst="rect">
            <a:avLst/>
          </a:prstGeom>
        </p:spPr>
      </p:pic>
      <p:cxnSp>
        <p:nvCxnSpPr>
          <p:cNvPr id="76" name="Connettore diritto 75">
            <a:extLst>
              <a:ext uri="{FF2B5EF4-FFF2-40B4-BE49-F238E27FC236}">
                <a16:creationId xmlns:a16="http://schemas.microsoft.com/office/drawing/2014/main" id="{0F8E3B78-F5E5-D28D-6256-1125CE46DDC5}"/>
              </a:ext>
            </a:extLst>
          </p:cNvPr>
          <p:cNvCxnSpPr>
            <a:cxnSpLocks/>
          </p:cNvCxnSpPr>
          <p:nvPr userDrawn="1"/>
        </p:nvCxnSpPr>
        <p:spPr>
          <a:xfrm>
            <a:off x="390525" y="6068802"/>
            <a:ext cx="11414853" cy="0"/>
          </a:xfrm>
          <a:prstGeom prst="line">
            <a:avLst/>
          </a:prstGeom>
          <a:ln w="28575" cap="rnd">
            <a:solidFill>
              <a:srgbClr val="10606C"/>
            </a:solidFill>
            <a:tailEnd type="oval" w="lg" len="lg"/>
          </a:ln>
        </p:spPr>
        <p:style>
          <a:lnRef idx="3">
            <a:schemeClr val="accent6"/>
          </a:lnRef>
          <a:fillRef idx="0">
            <a:schemeClr val="accent6"/>
          </a:fillRef>
          <a:effectRef idx="2">
            <a:schemeClr val="accent6"/>
          </a:effectRef>
          <a:fontRef idx="minor">
            <a:schemeClr val="tx1"/>
          </a:fontRef>
        </p:style>
      </p:cxnSp>
      <p:sp>
        <p:nvSpPr>
          <p:cNvPr id="80" name="CasellaDiTesto 79">
            <a:extLst>
              <a:ext uri="{FF2B5EF4-FFF2-40B4-BE49-F238E27FC236}">
                <a16:creationId xmlns:a16="http://schemas.microsoft.com/office/drawing/2014/main" id="{0D4DAF84-9A02-EA85-32E3-287849D5B32C}"/>
              </a:ext>
            </a:extLst>
          </p:cNvPr>
          <p:cNvSpPr txBox="1"/>
          <p:nvPr userDrawn="1"/>
        </p:nvSpPr>
        <p:spPr>
          <a:xfrm>
            <a:off x="9567033" y="6107063"/>
            <a:ext cx="2093737" cy="646331"/>
          </a:xfrm>
          <a:prstGeom prst="rect">
            <a:avLst/>
          </a:prstGeom>
          <a:noFill/>
        </p:spPr>
        <p:txBody>
          <a:bodyPr wrap="square">
            <a:spAutoFit/>
          </a:bodyPr>
          <a:lstStyle/>
          <a:p>
            <a:pPr algn="ctr"/>
            <a:r>
              <a:rPr lang="it-IT" sz="1200" dirty="0"/>
              <a:t>Progetto ReDiT</a:t>
            </a:r>
          </a:p>
          <a:p>
            <a:pPr algn="ctr"/>
            <a:r>
              <a:rPr lang="it-IT" sz="1200" dirty="0"/>
              <a:t>P.O. FESR 2014 – 2020 </a:t>
            </a:r>
          </a:p>
          <a:p>
            <a:pPr algn="ctr"/>
            <a:r>
              <a:rPr lang="it-IT" sz="1200" dirty="0"/>
              <a:t>Codice Progetto: OYNJVY9</a:t>
            </a:r>
          </a:p>
        </p:txBody>
      </p:sp>
      <p:pic>
        <p:nvPicPr>
          <p:cNvPr id="4" name="Immagine 3">
            <a:extLst>
              <a:ext uri="{FF2B5EF4-FFF2-40B4-BE49-F238E27FC236}">
                <a16:creationId xmlns:a16="http://schemas.microsoft.com/office/drawing/2014/main" id="{0763A3BF-8BCF-5B53-3975-BEC366F85363}"/>
              </a:ext>
            </a:extLst>
          </p:cNvPr>
          <p:cNvPicPr>
            <a:picLocks noChangeAspect="1"/>
          </p:cNvPicPr>
          <p:nvPr userDrawn="1"/>
        </p:nvPicPr>
        <p:blipFill>
          <a:blip r:embed="rId8">
            <a:clrChange>
              <a:clrFrom>
                <a:srgbClr val="FAFFFF"/>
              </a:clrFrom>
              <a:clrTo>
                <a:srgbClr val="FAFFFF">
                  <a:alpha val="0"/>
                </a:srgbClr>
              </a:clrTo>
            </a:clrChange>
            <a:extLst>
              <a:ext uri="{BEBA8EAE-BF5A-486C-A8C5-ECC9F3942E4B}">
                <a14:imgProps xmlns:a14="http://schemas.microsoft.com/office/drawing/2010/main">
                  <a14:imgLayer r:embed="rId9">
                    <a14:imgEffect>
                      <a14:colorTemperature colorTemp="5900"/>
                    </a14:imgEffect>
                  </a14:imgLayer>
                </a14:imgProps>
              </a:ext>
            </a:extLst>
          </a:blip>
          <a:stretch>
            <a:fillRect/>
          </a:stretch>
        </p:blipFill>
        <p:spPr>
          <a:xfrm>
            <a:off x="551663" y="6176851"/>
            <a:ext cx="899376" cy="534603"/>
          </a:xfrm>
          <a:prstGeom prst="roundRect">
            <a:avLst>
              <a:gd name="adj" fmla="val 8594"/>
            </a:avLst>
          </a:prstGeom>
          <a:solidFill>
            <a:srgbClr val="FFFFFF">
              <a:shade val="85000"/>
            </a:srgbClr>
          </a:solidFill>
          <a:ln>
            <a:noFill/>
          </a:ln>
          <a:effectLst/>
        </p:spPr>
      </p:pic>
      <p:sp>
        <p:nvSpPr>
          <p:cNvPr id="5" name="Freeform 4">
            <a:extLst>
              <a:ext uri="{FF2B5EF4-FFF2-40B4-BE49-F238E27FC236}">
                <a16:creationId xmlns:a16="http://schemas.microsoft.com/office/drawing/2014/main" id="{6075604D-03E4-45AC-7B8F-C0F9E2E1F0E8}"/>
              </a:ext>
            </a:extLst>
          </p:cNvPr>
          <p:cNvSpPr/>
          <p:nvPr userDrawn="1"/>
        </p:nvSpPr>
        <p:spPr>
          <a:xfrm rot="5400000">
            <a:off x="-482453" y="2295317"/>
            <a:ext cx="1664250" cy="645399"/>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10">
              <a:alphaModFix amt="20000"/>
              <a:extLst>
                <a:ext uri="{96DAC541-7B7A-43D3-8B79-37D633B846F1}">
                  <asvg:svgBlip xmlns:asvg="http://schemas.microsoft.com/office/drawing/2016/SVG/main" r:embed="rId11"/>
                </a:ext>
              </a:extLst>
            </a:blip>
            <a:stretch>
              <a:fillRect t="-58430"/>
            </a:stretch>
          </a:blipFill>
        </p:spPr>
        <p:txBody>
          <a:bodyPr/>
          <a:lstStyle/>
          <a:p>
            <a:endParaRPr lang="it-IT" dirty="0"/>
          </a:p>
        </p:txBody>
      </p:sp>
      <p:sp>
        <p:nvSpPr>
          <p:cNvPr id="7" name="Freeform 4">
            <a:extLst>
              <a:ext uri="{FF2B5EF4-FFF2-40B4-BE49-F238E27FC236}">
                <a16:creationId xmlns:a16="http://schemas.microsoft.com/office/drawing/2014/main" id="{3EFA970E-7001-405F-4149-39BDC5B91A38}"/>
              </a:ext>
            </a:extLst>
          </p:cNvPr>
          <p:cNvSpPr/>
          <p:nvPr userDrawn="1"/>
        </p:nvSpPr>
        <p:spPr>
          <a:xfrm rot="5400000">
            <a:off x="-482453" y="3999247"/>
            <a:ext cx="1664250" cy="645399"/>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10">
              <a:alphaModFix amt="20000"/>
              <a:extLst>
                <a:ext uri="{96DAC541-7B7A-43D3-8B79-37D633B846F1}">
                  <asvg:svgBlip xmlns:asvg="http://schemas.microsoft.com/office/drawing/2016/SVG/main" r:embed="rId11"/>
                </a:ext>
              </a:extLst>
            </a:blip>
            <a:stretch>
              <a:fillRect t="-58430"/>
            </a:stretch>
          </a:blipFill>
        </p:spPr>
        <p:txBody>
          <a:bodyPr/>
          <a:lstStyle/>
          <a:p>
            <a:endParaRPr lang="it-IT" dirty="0"/>
          </a:p>
        </p:txBody>
      </p:sp>
      <p:sp>
        <p:nvSpPr>
          <p:cNvPr id="8" name="Freeform 4">
            <a:extLst>
              <a:ext uri="{FF2B5EF4-FFF2-40B4-BE49-F238E27FC236}">
                <a16:creationId xmlns:a16="http://schemas.microsoft.com/office/drawing/2014/main" id="{C9E6E567-BDAB-5E0F-D73D-497407DCCF63}"/>
              </a:ext>
            </a:extLst>
          </p:cNvPr>
          <p:cNvSpPr/>
          <p:nvPr userDrawn="1"/>
        </p:nvSpPr>
        <p:spPr>
          <a:xfrm rot="5400000">
            <a:off x="-482453" y="591387"/>
            <a:ext cx="1664250" cy="645399"/>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10">
              <a:alphaModFix amt="20000"/>
              <a:extLst>
                <a:ext uri="{96DAC541-7B7A-43D3-8B79-37D633B846F1}">
                  <asvg:svgBlip xmlns:asvg="http://schemas.microsoft.com/office/drawing/2016/SVG/main" r:embed="rId11"/>
                </a:ext>
              </a:extLst>
            </a:blip>
            <a:stretch>
              <a:fillRect t="-58430"/>
            </a:stretch>
          </a:blipFill>
        </p:spPr>
        <p:txBody>
          <a:bodyPr/>
          <a:lstStyle/>
          <a:p>
            <a:endParaRPr lang="it-IT" dirty="0"/>
          </a:p>
        </p:txBody>
      </p:sp>
      <p:pic>
        <p:nvPicPr>
          <p:cNvPr id="9" name="Immagine 8" descr="Immagine che contiene Carattere, Elementi grafici, schermata, nero&#10;&#10;Descrizione generata automaticamente">
            <a:extLst>
              <a:ext uri="{FF2B5EF4-FFF2-40B4-BE49-F238E27FC236}">
                <a16:creationId xmlns:a16="http://schemas.microsoft.com/office/drawing/2014/main" id="{6664E2AF-CD21-94E4-F7CC-A692BAF5B75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10971" y="6037797"/>
            <a:ext cx="1917063" cy="910155"/>
          </a:xfrm>
          <a:prstGeom prst="rect">
            <a:avLst/>
          </a:prstGeom>
        </p:spPr>
      </p:pic>
    </p:spTree>
    <p:extLst>
      <p:ext uri="{BB962C8B-B14F-4D97-AF65-F5344CB8AC3E}">
        <p14:creationId xmlns:p14="http://schemas.microsoft.com/office/powerpoint/2010/main" val="282339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1FC8390-0B96-4B56-94EF-42A29F1C9FF3}"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344665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70E6D1F-4719-4995-9C6B-DFA21E000FB9}"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9509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EA2BDB2-B594-4AD0-978A-F3F97ED9BFE0}"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05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716BEA-ACB0-40D4-A95C-5D3918CBED05}"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25450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E57645D-4B8E-4399-B28F-C19531851F1C}" type="datetime1">
              <a:rPr lang="it-IT" smtClean="0"/>
              <a:t>26/03/2024</a:t>
            </a:fld>
            <a:endParaRPr lang="it-IT"/>
          </a:p>
        </p:txBody>
      </p:sp>
      <p:sp>
        <p:nvSpPr>
          <p:cNvPr id="4" name="Footer Placeholder 3"/>
          <p:cNvSpPr>
            <a:spLocks noGrp="1"/>
          </p:cNvSpPr>
          <p:nvPr>
            <p:ph type="ftr" sz="quarter" idx="11"/>
          </p:nvPr>
        </p:nvSpPr>
        <p:spPr/>
        <p:txBody>
          <a:bodyPr/>
          <a:lstStyle/>
          <a:p>
            <a:r>
              <a:rPr lang="it-IT"/>
              <a:t>ddd</a:t>
            </a:r>
          </a:p>
        </p:txBody>
      </p:sp>
      <p:sp>
        <p:nvSpPr>
          <p:cNvPr id="5" name="Slide Number Placeholder 4"/>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281849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EEDEAD2-7A27-4443-AA4D-1DBFE0061107}" type="datetime1">
              <a:rPr lang="it-IT" smtClean="0"/>
              <a:t>26/03/2024</a:t>
            </a:fld>
            <a:endParaRPr lang="it-IT"/>
          </a:p>
        </p:txBody>
      </p:sp>
      <p:sp>
        <p:nvSpPr>
          <p:cNvPr id="4" name="Footer Placeholder 3"/>
          <p:cNvSpPr>
            <a:spLocks noGrp="1"/>
          </p:cNvSpPr>
          <p:nvPr>
            <p:ph type="ftr" sz="quarter" idx="11"/>
          </p:nvPr>
        </p:nvSpPr>
        <p:spPr/>
        <p:txBody>
          <a:bodyPr/>
          <a:lstStyle/>
          <a:p>
            <a:r>
              <a:rPr lang="it-IT"/>
              <a:t>ddd</a:t>
            </a:r>
          </a:p>
        </p:txBody>
      </p:sp>
      <p:sp>
        <p:nvSpPr>
          <p:cNvPr id="5" name="Slide Number Placeholder 4"/>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47957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0AF7F-BC04-47B9-BDA6-35B336B22FAB}" type="datetime1">
              <a:rPr lang="it-IT" smtClean="0"/>
              <a:t>26/03/2024</a:t>
            </a:fld>
            <a:endParaRPr lang="it-IT"/>
          </a:p>
        </p:txBody>
      </p:sp>
      <p:sp>
        <p:nvSpPr>
          <p:cNvPr id="5" name="Footer Placeholder 4"/>
          <p:cNvSpPr>
            <a:spLocks noGrp="1"/>
          </p:cNvSpPr>
          <p:nvPr>
            <p:ph type="ftr" sz="quarter" idx="11"/>
          </p:nvPr>
        </p:nvSpPr>
        <p:spPr/>
        <p:txBody>
          <a:bodyPr/>
          <a:lstStyle/>
          <a:p>
            <a:r>
              <a:rPr lang="it-IT"/>
              <a:t>ddd</a:t>
            </a:r>
          </a:p>
        </p:txBody>
      </p:sp>
      <p:sp>
        <p:nvSpPr>
          <p:cNvPr id="6" name="Slide Number Placeholder 5"/>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379658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E4B3489-6659-4AC8-A62B-6C0F121D796F}" type="datetime1">
              <a:rPr lang="it-IT" smtClean="0"/>
              <a:t>26/03/2024</a:t>
            </a:fld>
            <a:endParaRPr lang="it-IT"/>
          </a:p>
        </p:txBody>
      </p:sp>
      <p:sp>
        <p:nvSpPr>
          <p:cNvPr id="5" name="Footer Placeholder 4"/>
          <p:cNvSpPr>
            <a:spLocks noGrp="1"/>
          </p:cNvSpPr>
          <p:nvPr>
            <p:ph type="ftr" sz="quarter" idx="11"/>
          </p:nvPr>
        </p:nvSpPr>
        <p:spPr/>
        <p:txBody>
          <a:bodyPr/>
          <a:lstStyle/>
          <a:p>
            <a:r>
              <a:rPr lang="it-IT"/>
              <a:t>ddd</a:t>
            </a:r>
          </a:p>
        </p:txBody>
      </p:sp>
      <p:sp>
        <p:nvSpPr>
          <p:cNvPr id="6" name="Slide Number Placeholder 5"/>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62760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6" name="Immagine 5" descr="Immagine che contiene Carattere, Elementi grafici, schermata, nero&#10;&#10;Descrizione generata automaticamente">
            <a:extLst>
              <a:ext uri="{FF2B5EF4-FFF2-40B4-BE49-F238E27FC236}">
                <a16:creationId xmlns:a16="http://schemas.microsoft.com/office/drawing/2014/main" id="{ACEC08EE-FC3F-E7BD-1E89-B10B3729DA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105" y="6037797"/>
            <a:ext cx="1917063" cy="910155"/>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6" name="Slide Number Placeholder 5">
            <a:extLst>
              <a:ext uri="{FF2B5EF4-FFF2-40B4-BE49-F238E27FC236}">
                <a16:creationId xmlns:a16="http://schemas.microsoft.com/office/drawing/2014/main" id="{64694830-47F3-747F-970A-234F70CBDC18}"/>
              </a:ext>
            </a:extLst>
          </p:cNvPr>
          <p:cNvSpPr txBox="1">
            <a:spLocks/>
          </p:cNvSpPr>
          <p:nvPr userDrawn="1"/>
        </p:nvSpPr>
        <p:spPr>
          <a:xfrm>
            <a:off x="10623725" y="6310313"/>
            <a:ext cx="378732"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46A9FF-CCD5-4EB8-B34D-D502591BE4C3}" type="slidenum">
              <a:rPr lang="it-IT" smtClean="0"/>
              <a:pPr/>
              <a:t>‹N›</a:t>
            </a:fld>
            <a:endParaRPr lang="it-IT" dirty="0"/>
          </a:p>
        </p:txBody>
      </p:sp>
      <p:pic>
        <p:nvPicPr>
          <p:cNvPr id="18" name="Elemento grafico 17">
            <a:extLst>
              <a:ext uri="{FF2B5EF4-FFF2-40B4-BE49-F238E27FC236}">
                <a16:creationId xmlns:a16="http://schemas.microsoft.com/office/drawing/2014/main" id="{4BFBCC97-F254-0E65-990A-20019C125863}"/>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213" t="3946" r="43829" b="88435"/>
          <a:stretch/>
        </p:blipFill>
        <p:spPr>
          <a:xfrm>
            <a:off x="2697216" y="6167956"/>
            <a:ext cx="1022619" cy="649839"/>
          </a:xfrm>
          <a:prstGeom prst="rect">
            <a:avLst/>
          </a:prstGeom>
        </p:spPr>
      </p:pic>
      <p:pic>
        <p:nvPicPr>
          <p:cNvPr id="20" name="Immagine 19">
            <a:extLst>
              <a:ext uri="{FF2B5EF4-FFF2-40B4-BE49-F238E27FC236}">
                <a16:creationId xmlns:a16="http://schemas.microsoft.com/office/drawing/2014/main" id="{958959FA-0F06-9915-FA1B-FB39C3FCEE93}"/>
              </a:ext>
            </a:extLst>
          </p:cNvPr>
          <p:cNvPicPr>
            <a:picLocks noChangeAspect="1"/>
          </p:cNvPicPr>
          <p:nvPr userDrawn="1"/>
        </p:nvPicPr>
        <p:blipFill>
          <a:blip r:embed="rId5"/>
          <a:stretch>
            <a:fillRect/>
          </a:stretch>
        </p:blipFill>
        <p:spPr>
          <a:xfrm>
            <a:off x="8055435" y="6204875"/>
            <a:ext cx="706415" cy="576000"/>
          </a:xfrm>
          <a:prstGeom prst="rect">
            <a:avLst/>
          </a:prstGeom>
        </p:spPr>
      </p:pic>
      <p:pic>
        <p:nvPicPr>
          <p:cNvPr id="21" name="Immagine 20">
            <a:extLst>
              <a:ext uri="{FF2B5EF4-FFF2-40B4-BE49-F238E27FC236}">
                <a16:creationId xmlns:a16="http://schemas.microsoft.com/office/drawing/2014/main" id="{CF9EA2CD-6993-3DAC-5FCA-432D71E28A18}"/>
              </a:ext>
            </a:extLst>
          </p:cNvPr>
          <p:cNvPicPr>
            <a:picLocks noChangeAspect="1"/>
          </p:cNvPicPr>
          <p:nvPr userDrawn="1"/>
        </p:nvPicPr>
        <p:blipFill>
          <a:blip r:embed="rId6"/>
          <a:stretch>
            <a:fillRect/>
          </a:stretch>
        </p:blipFill>
        <p:spPr>
          <a:xfrm>
            <a:off x="7017348" y="6204875"/>
            <a:ext cx="787592" cy="576000"/>
          </a:xfrm>
          <a:prstGeom prst="rect">
            <a:avLst/>
          </a:prstGeom>
        </p:spPr>
      </p:pic>
      <p:pic>
        <p:nvPicPr>
          <p:cNvPr id="22" name="Immagine 21">
            <a:extLst>
              <a:ext uri="{FF2B5EF4-FFF2-40B4-BE49-F238E27FC236}">
                <a16:creationId xmlns:a16="http://schemas.microsoft.com/office/drawing/2014/main" id="{0142D8A3-BE16-26B8-1105-B9C872D3371B}"/>
              </a:ext>
            </a:extLst>
          </p:cNvPr>
          <p:cNvPicPr>
            <a:picLocks noChangeAspect="1"/>
          </p:cNvPicPr>
          <p:nvPr userDrawn="1"/>
        </p:nvPicPr>
        <p:blipFill>
          <a:blip r:embed="rId7"/>
          <a:stretch>
            <a:fillRect/>
          </a:stretch>
        </p:blipFill>
        <p:spPr>
          <a:xfrm>
            <a:off x="5919375" y="6204875"/>
            <a:ext cx="847478" cy="576000"/>
          </a:xfrm>
          <a:prstGeom prst="rect">
            <a:avLst/>
          </a:prstGeom>
        </p:spPr>
      </p:pic>
      <p:cxnSp>
        <p:nvCxnSpPr>
          <p:cNvPr id="23" name="Connettore diritto 22">
            <a:extLst>
              <a:ext uri="{FF2B5EF4-FFF2-40B4-BE49-F238E27FC236}">
                <a16:creationId xmlns:a16="http://schemas.microsoft.com/office/drawing/2014/main" id="{75D3A28D-98AE-6F39-43A8-495492F54AC2}"/>
              </a:ext>
            </a:extLst>
          </p:cNvPr>
          <p:cNvCxnSpPr/>
          <p:nvPr userDrawn="1"/>
        </p:nvCxnSpPr>
        <p:spPr>
          <a:xfrm>
            <a:off x="1505160" y="6068802"/>
            <a:ext cx="9423918" cy="0"/>
          </a:xfrm>
          <a:prstGeom prst="line">
            <a:avLst/>
          </a:prstGeom>
          <a:ln w="28575" cap="rnd">
            <a:solidFill>
              <a:schemeClr val="accent6">
                <a:lumMod val="40000"/>
                <a:lumOff val="60000"/>
              </a:schemeClr>
            </a:solidFill>
            <a:tailEnd type="none" w="lg" len="lg"/>
          </a:ln>
        </p:spPr>
        <p:style>
          <a:lnRef idx="3">
            <a:schemeClr val="accent6"/>
          </a:lnRef>
          <a:fillRef idx="0">
            <a:schemeClr val="accent6"/>
          </a:fillRef>
          <a:effectRef idx="2">
            <a:schemeClr val="accent6"/>
          </a:effectRef>
          <a:fontRef idx="minor">
            <a:schemeClr val="tx1"/>
          </a:fontRef>
        </p:style>
      </p:cxnSp>
      <p:sp>
        <p:nvSpPr>
          <p:cNvPr id="24" name="CasellaDiTesto 23">
            <a:extLst>
              <a:ext uri="{FF2B5EF4-FFF2-40B4-BE49-F238E27FC236}">
                <a16:creationId xmlns:a16="http://schemas.microsoft.com/office/drawing/2014/main" id="{D5781E6B-CDF7-CC69-8B7E-F061BE3F42C6}"/>
              </a:ext>
            </a:extLst>
          </p:cNvPr>
          <p:cNvSpPr txBox="1"/>
          <p:nvPr userDrawn="1"/>
        </p:nvSpPr>
        <p:spPr>
          <a:xfrm>
            <a:off x="8690733" y="6107063"/>
            <a:ext cx="2093737" cy="646331"/>
          </a:xfrm>
          <a:prstGeom prst="rect">
            <a:avLst/>
          </a:prstGeom>
          <a:noFill/>
        </p:spPr>
        <p:txBody>
          <a:bodyPr wrap="square">
            <a:spAutoFit/>
          </a:bodyPr>
          <a:lstStyle/>
          <a:p>
            <a:pPr algn="ctr"/>
            <a:r>
              <a:rPr lang="it-IT" sz="1200" dirty="0"/>
              <a:t>Progetto ReDiT</a:t>
            </a:r>
          </a:p>
          <a:p>
            <a:pPr algn="ctr"/>
            <a:r>
              <a:rPr lang="it-IT" sz="1200" dirty="0"/>
              <a:t>P.O. FESR 2014 – 2020 </a:t>
            </a:r>
          </a:p>
          <a:p>
            <a:pPr algn="ctr"/>
            <a:r>
              <a:rPr lang="it-IT" sz="1200" dirty="0"/>
              <a:t>Codice Progetto: OYNJVY9</a:t>
            </a:r>
          </a:p>
        </p:txBody>
      </p:sp>
      <p:pic>
        <p:nvPicPr>
          <p:cNvPr id="4" name="Immagine 3">
            <a:extLst>
              <a:ext uri="{FF2B5EF4-FFF2-40B4-BE49-F238E27FC236}">
                <a16:creationId xmlns:a16="http://schemas.microsoft.com/office/drawing/2014/main" id="{29D1B9FC-4EE4-0D80-0021-CDA3CFF9BD12}"/>
              </a:ext>
            </a:extLst>
          </p:cNvPr>
          <p:cNvPicPr>
            <a:picLocks noChangeAspect="1"/>
          </p:cNvPicPr>
          <p:nvPr userDrawn="1"/>
        </p:nvPicPr>
        <p:blipFill>
          <a:blip r:embed="rId8">
            <a:clrChange>
              <a:clrFrom>
                <a:srgbClr val="FAFFFF"/>
              </a:clrFrom>
              <a:clrTo>
                <a:srgbClr val="FAFFFF">
                  <a:alpha val="0"/>
                </a:srgbClr>
              </a:clrTo>
            </a:clrChange>
            <a:extLst>
              <a:ext uri="{BEBA8EAE-BF5A-486C-A8C5-ECC9F3942E4B}">
                <a14:imgProps xmlns:a14="http://schemas.microsoft.com/office/drawing/2010/main">
                  <a14:imgLayer r:embed="rId9">
                    <a14:imgEffect>
                      <a14:colorTemperature colorTemp="5900"/>
                    </a14:imgEffect>
                  </a14:imgLayer>
                </a14:imgProps>
              </a:ext>
            </a:extLst>
          </a:blip>
          <a:stretch>
            <a:fillRect/>
          </a:stretch>
        </p:blipFill>
        <p:spPr>
          <a:xfrm>
            <a:off x="1505160" y="6167956"/>
            <a:ext cx="899376" cy="53460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0017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7B2E759-68C1-4463-85AF-9B7A63C806B3}" type="datetime1">
              <a:rPr lang="it-IT" smtClean="0"/>
              <a:t>26/03/2024</a:t>
            </a:fld>
            <a:endParaRPr lang="it-IT"/>
          </a:p>
        </p:txBody>
      </p:sp>
      <p:sp>
        <p:nvSpPr>
          <p:cNvPr id="5" name="Footer Placeholder 4"/>
          <p:cNvSpPr>
            <a:spLocks noGrp="1"/>
          </p:cNvSpPr>
          <p:nvPr>
            <p:ph type="ftr" sz="quarter" idx="11"/>
          </p:nvPr>
        </p:nvSpPr>
        <p:spPr/>
        <p:txBody>
          <a:bodyPr/>
          <a:lstStyle/>
          <a:p>
            <a:r>
              <a:rPr lang="it-IT"/>
              <a:t>ddd</a:t>
            </a:r>
          </a:p>
        </p:txBody>
      </p:sp>
      <p:sp>
        <p:nvSpPr>
          <p:cNvPr id="6" name="Slide Number Placeholder 5"/>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7046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FAE7D8D-BF88-4EF8-93ED-D83582CB8CB8}"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353097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B05A86A-B480-45B3-AC14-22DFF4F92267}" type="datetime1">
              <a:rPr lang="it-IT" smtClean="0"/>
              <a:t>26/03/2024</a:t>
            </a:fld>
            <a:endParaRPr lang="it-IT"/>
          </a:p>
        </p:txBody>
      </p:sp>
      <p:sp>
        <p:nvSpPr>
          <p:cNvPr id="8" name="Footer Placeholder 7"/>
          <p:cNvSpPr>
            <a:spLocks noGrp="1"/>
          </p:cNvSpPr>
          <p:nvPr>
            <p:ph type="ftr" sz="quarter" idx="11"/>
          </p:nvPr>
        </p:nvSpPr>
        <p:spPr/>
        <p:txBody>
          <a:bodyPr/>
          <a:lstStyle/>
          <a:p>
            <a:r>
              <a:rPr lang="it-IT"/>
              <a:t>ddd</a:t>
            </a:r>
          </a:p>
        </p:txBody>
      </p:sp>
      <p:sp>
        <p:nvSpPr>
          <p:cNvPr id="9" name="Slide Number Placeholder 8"/>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5395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624C349-723E-4323-B1BC-149D60FFB8CC}" type="datetime1">
              <a:rPr lang="it-IT" smtClean="0"/>
              <a:t>26/03/2024</a:t>
            </a:fld>
            <a:endParaRPr lang="it-IT"/>
          </a:p>
        </p:txBody>
      </p:sp>
      <p:sp>
        <p:nvSpPr>
          <p:cNvPr id="4" name="Footer Placeholder 3"/>
          <p:cNvSpPr>
            <a:spLocks noGrp="1"/>
          </p:cNvSpPr>
          <p:nvPr>
            <p:ph type="ftr" sz="quarter" idx="11"/>
          </p:nvPr>
        </p:nvSpPr>
        <p:spPr/>
        <p:txBody>
          <a:bodyPr/>
          <a:lstStyle/>
          <a:p>
            <a:r>
              <a:rPr lang="it-IT"/>
              <a:t>ddd</a:t>
            </a:r>
          </a:p>
        </p:txBody>
      </p:sp>
      <p:sp>
        <p:nvSpPr>
          <p:cNvPr id="5" name="Slide Number Placeholder 4"/>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280781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8830F-6F79-4956-B0C9-9E6EC9048100}" type="datetime1">
              <a:rPr lang="it-IT" smtClean="0"/>
              <a:t>26/03/2024</a:t>
            </a:fld>
            <a:endParaRPr lang="it-IT"/>
          </a:p>
        </p:txBody>
      </p:sp>
      <p:sp>
        <p:nvSpPr>
          <p:cNvPr id="3" name="Footer Placeholder 2"/>
          <p:cNvSpPr>
            <a:spLocks noGrp="1"/>
          </p:cNvSpPr>
          <p:nvPr>
            <p:ph type="ftr" sz="quarter" idx="11"/>
          </p:nvPr>
        </p:nvSpPr>
        <p:spPr/>
        <p:txBody>
          <a:bodyPr/>
          <a:lstStyle/>
          <a:p>
            <a:r>
              <a:rPr lang="it-IT"/>
              <a:t>ddd</a:t>
            </a:r>
          </a:p>
        </p:txBody>
      </p:sp>
      <p:sp>
        <p:nvSpPr>
          <p:cNvPr id="4" name="Slide Number Placeholder 3"/>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268865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4388EE-F8FF-4034-9B18-EF49DB29A4C1}"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97600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7B85A78-A0BF-4319-9BA2-89C18EC3E22C}" type="datetime1">
              <a:rPr lang="it-IT" smtClean="0"/>
              <a:t>26/03/2024</a:t>
            </a:fld>
            <a:endParaRPr lang="it-IT"/>
          </a:p>
        </p:txBody>
      </p:sp>
      <p:sp>
        <p:nvSpPr>
          <p:cNvPr id="6" name="Footer Placeholder 5"/>
          <p:cNvSpPr>
            <a:spLocks noGrp="1"/>
          </p:cNvSpPr>
          <p:nvPr>
            <p:ph type="ftr" sz="quarter" idx="11"/>
          </p:nvPr>
        </p:nvSpPr>
        <p:spPr/>
        <p:txBody>
          <a:bodyPr/>
          <a:lstStyle/>
          <a:p>
            <a:r>
              <a:rPr lang="it-IT"/>
              <a:t>ddd</a:t>
            </a:r>
          </a:p>
        </p:txBody>
      </p:sp>
      <p:sp>
        <p:nvSpPr>
          <p:cNvPr id="7" name="Slide Number Placeholder 6"/>
          <p:cNvSpPr>
            <a:spLocks noGrp="1"/>
          </p:cNvSpPr>
          <p:nvPr>
            <p:ph type="sldNum" sz="quarter" idx="12"/>
          </p:nvPr>
        </p:nvSpPr>
        <p:spPr/>
        <p:txBody>
          <a:bodyPr/>
          <a:lstStyle/>
          <a:p>
            <a:fld id="{EF46A9FF-CCD5-4EB8-B34D-D502591BE4C3}" type="slidenum">
              <a:rPr lang="it-IT" smtClean="0"/>
              <a:t>‹N›</a:t>
            </a:fld>
            <a:endParaRPr lang="it-IT"/>
          </a:p>
        </p:txBody>
      </p:sp>
    </p:spTree>
    <p:extLst>
      <p:ext uri="{BB962C8B-B14F-4D97-AF65-F5344CB8AC3E}">
        <p14:creationId xmlns:p14="http://schemas.microsoft.com/office/powerpoint/2010/main" val="165447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98000"/>
                <a:hueMod val="88000"/>
                <a:satMod val="148000"/>
                <a:lumMod val="150000"/>
              </a:schemeClr>
            </a:gs>
            <a:gs pos="100000">
              <a:srgbClr val="00C4CC"/>
            </a:gs>
          </a:gsLst>
          <a:lin ang="504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CF4D77D-C93C-4D93-82E5-5809FD58BD0A}" type="datetime1">
              <a:rPr lang="it-IT" smtClean="0"/>
              <a:t>26/03/2024</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it-IT"/>
              <a:t>ddd</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46A9FF-CCD5-4EB8-B34D-D502591BE4C3}" type="slidenum">
              <a:rPr lang="it-IT" smtClean="0"/>
              <a:t>‹N›</a:t>
            </a:fld>
            <a:endParaRPr lang="it-IT"/>
          </a:p>
        </p:txBody>
      </p:sp>
    </p:spTree>
    <p:extLst>
      <p:ext uri="{BB962C8B-B14F-4D97-AF65-F5344CB8AC3E}">
        <p14:creationId xmlns:p14="http://schemas.microsoft.com/office/powerpoint/2010/main" val="202969912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C6546C-8C02-9A18-C456-EED74A1EF9E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4154025" y="476226"/>
            <a:ext cx="3880774" cy="2306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asellaDiTesto 6">
            <a:extLst>
              <a:ext uri="{FF2B5EF4-FFF2-40B4-BE49-F238E27FC236}">
                <a16:creationId xmlns:a16="http://schemas.microsoft.com/office/drawing/2014/main" id="{271F814A-BC90-C607-D929-3AA301FC5820}"/>
              </a:ext>
            </a:extLst>
          </p:cNvPr>
          <p:cNvSpPr txBox="1"/>
          <p:nvPr/>
        </p:nvSpPr>
        <p:spPr>
          <a:xfrm>
            <a:off x="2695174" y="1353312"/>
            <a:ext cx="7512851" cy="41513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66" name="Segnaposto contenuto 65">
            <a:extLst>
              <a:ext uri="{FF2B5EF4-FFF2-40B4-BE49-F238E27FC236}">
                <a16:creationId xmlns:a16="http://schemas.microsoft.com/office/drawing/2014/main" id="{3B2279EA-4B8C-646C-EDBB-CE97A24E44B8}"/>
              </a:ext>
            </a:extLst>
          </p:cNvPr>
          <p:cNvSpPr>
            <a:spLocks noGrp="1"/>
          </p:cNvSpPr>
          <p:nvPr>
            <p:ph idx="1"/>
          </p:nvPr>
        </p:nvSpPr>
        <p:spPr>
          <a:xfrm>
            <a:off x="993676" y="3429001"/>
            <a:ext cx="9905999" cy="1291958"/>
          </a:xfrm>
        </p:spPr>
        <p:txBody>
          <a:bodyPr>
            <a:normAutofit fontScale="85000" lnSpcReduction="10000"/>
          </a:bodyPr>
          <a:lstStyle/>
          <a:p>
            <a:pPr marL="0" indent="0" algn="ctr">
              <a:buNone/>
            </a:pPr>
            <a:r>
              <a:rPr lang="it-IT" sz="3600" dirty="0" err="1"/>
              <a:t>Redit</a:t>
            </a:r>
            <a:r>
              <a:rPr lang="it-IT" sz="3600" dirty="0"/>
              <a:t>: </a:t>
            </a:r>
            <a:r>
              <a:rPr lang="en-US" sz="3600" dirty="0"/>
              <a:t>A new strategy of Retail in Digital Transformation era</a:t>
            </a:r>
            <a:endParaRPr lang="it-IT" sz="3600" dirty="0"/>
          </a:p>
          <a:p>
            <a:pPr marL="0" indent="0" algn="ctr">
              <a:buNone/>
            </a:pPr>
            <a:r>
              <a:rPr lang="it-IT" dirty="0"/>
              <a:t> - Webinar ed evento finale di progetto -</a:t>
            </a:r>
          </a:p>
        </p:txBody>
      </p:sp>
      <p:pic>
        <p:nvPicPr>
          <p:cNvPr id="68" name="Elemento grafico 67">
            <a:extLst>
              <a:ext uri="{FF2B5EF4-FFF2-40B4-BE49-F238E27FC236}">
                <a16:creationId xmlns:a16="http://schemas.microsoft.com/office/drawing/2014/main" id="{8F65808D-1F58-DB1F-93FA-372C99E799C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9213" t="3946" r="43829" b="88435"/>
          <a:stretch/>
        </p:blipFill>
        <p:spPr>
          <a:xfrm>
            <a:off x="3733353" y="4720959"/>
            <a:ext cx="1700736" cy="1080758"/>
          </a:xfrm>
          <a:prstGeom prst="rect">
            <a:avLst/>
          </a:prstGeom>
        </p:spPr>
      </p:pic>
      <p:sp>
        <p:nvSpPr>
          <p:cNvPr id="53" name="Freeform 4">
            <a:extLst>
              <a:ext uri="{FF2B5EF4-FFF2-40B4-BE49-F238E27FC236}">
                <a16:creationId xmlns:a16="http://schemas.microsoft.com/office/drawing/2014/main" id="{8116CCAF-A48A-A2C0-2602-26DF3305B557}"/>
              </a:ext>
            </a:extLst>
          </p:cNvPr>
          <p:cNvSpPr/>
          <p:nvPr/>
        </p:nvSpPr>
        <p:spPr>
          <a:xfrm>
            <a:off x="0" y="5995514"/>
            <a:ext cx="1265357" cy="862486"/>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6">
              <a:alphaModFix amt="50000"/>
              <a:extLst>
                <a:ext uri="{96DAC541-7B7A-43D3-8B79-37D633B846F1}">
                  <asvg:svgBlip xmlns:asvg="http://schemas.microsoft.com/office/drawing/2016/SVG/main" r:embed="rId7"/>
                </a:ext>
              </a:extLst>
            </a:blip>
            <a:stretch>
              <a:fillRect l="-48457" t="-33816" b="-1"/>
            </a:stretch>
          </a:blipFill>
        </p:spPr>
        <p:txBody>
          <a:bodyPr/>
          <a:lstStyle/>
          <a:p>
            <a:endParaRPr lang="it-IT" dirty="0"/>
          </a:p>
        </p:txBody>
      </p:sp>
      <p:sp>
        <p:nvSpPr>
          <p:cNvPr id="2" name="Freeform 4">
            <a:extLst>
              <a:ext uri="{FF2B5EF4-FFF2-40B4-BE49-F238E27FC236}">
                <a16:creationId xmlns:a16="http://schemas.microsoft.com/office/drawing/2014/main" id="{7EA20A78-E87A-E416-24E1-2F274CD5A65E}"/>
              </a:ext>
            </a:extLst>
          </p:cNvPr>
          <p:cNvSpPr/>
          <p:nvPr/>
        </p:nvSpPr>
        <p:spPr>
          <a:xfrm>
            <a:off x="11172825" y="5995514"/>
            <a:ext cx="1019176" cy="862486"/>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6">
              <a:alphaModFix amt="50000"/>
              <a:extLst>
                <a:ext uri="{96DAC541-7B7A-43D3-8B79-37D633B846F1}">
                  <asvg:svgBlip xmlns:asvg="http://schemas.microsoft.com/office/drawing/2016/SVG/main" r:embed="rId7"/>
                </a:ext>
              </a:extLst>
            </a:blip>
            <a:stretch>
              <a:fillRect l="-74183" t="-33816" r="-10135" b="-1"/>
            </a:stretch>
          </a:blipFill>
        </p:spPr>
        <p:txBody>
          <a:bodyPr/>
          <a:lstStyle/>
          <a:p>
            <a:endParaRPr lang="it-IT" dirty="0"/>
          </a:p>
        </p:txBody>
      </p:sp>
      <p:pic>
        <p:nvPicPr>
          <p:cNvPr id="4" name="Immagine 3" descr="Immagine che contiene Carattere, Elementi grafici, schermata, nero&#10;&#10;Descrizione generata automaticamente">
            <a:extLst>
              <a:ext uri="{FF2B5EF4-FFF2-40B4-BE49-F238E27FC236}">
                <a16:creationId xmlns:a16="http://schemas.microsoft.com/office/drawing/2014/main" id="{8307F0F9-3965-932C-1032-A8B986F176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7055" y="4657746"/>
            <a:ext cx="2276405" cy="1080758"/>
          </a:xfrm>
          <a:prstGeom prst="rect">
            <a:avLst/>
          </a:prstGeom>
        </p:spPr>
      </p:pic>
    </p:spTree>
    <p:extLst>
      <p:ext uri="{BB962C8B-B14F-4D97-AF65-F5344CB8AC3E}">
        <p14:creationId xmlns:p14="http://schemas.microsoft.com/office/powerpoint/2010/main" val="428034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Dark Store Optimization (</a:t>
            </a:r>
            <a:r>
              <a:rPr lang="en-US" dirty="0" err="1">
                <a:solidFill>
                  <a:srgbClr val="10606C"/>
                </a:solidFill>
              </a:rPr>
              <a:t>ReDiT</a:t>
            </a:r>
            <a:r>
              <a:rPr lang="en-US" dirty="0">
                <a:solidFill>
                  <a:srgbClr val="10606C"/>
                </a:solidFill>
              </a:rPr>
              <a:t>-DSO)</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028423"/>
          </a:xfrm>
          <a:prstGeom prst="rect">
            <a:avLst/>
          </a:prstGeom>
          <a:noFill/>
        </p:spPr>
        <p:txBody>
          <a:bodyPr wrap="square">
            <a:spAutoFit/>
          </a:bodyPr>
          <a:lstStyle/>
          <a:p>
            <a:pPr lvl="0" algn="just">
              <a:lnSpc>
                <a:spcPct val="150000"/>
              </a:lnSpc>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Tale sottosistema è fondamentale per l’</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ottimizzazione a lungo termine</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dei tempi legati al processo di evasione degli ordini. Tale modulo è dotato di un </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algoritmo che permette di individuare la modalità migliore di immagazzinamento </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dei singoli prodotti in base alle preferenze dei clienti e della loro “spesa tipo”. </a:t>
            </a:r>
          </a:p>
        </p:txBody>
      </p:sp>
      <p:pic>
        <p:nvPicPr>
          <p:cNvPr id="2" name="Immagine 1" descr="Immagine che contiene luce, disegnando, segnale&#10;&#10;Descrizione generata automaticamente">
            <a:extLst>
              <a:ext uri="{FF2B5EF4-FFF2-40B4-BE49-F238E27FC236}">
                <a16:creationId xmlns:a16="http://schemas.microsoft.com/office/drawing/2014/main" id="{B520797B-E931-B853-E56A-188A9A3E2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89" y="1786740"/>
            <a:ext cx="2838610" cy="3970318"/>
          </a:xfrm>
          <a:prstGeom prst="rect">
            <a:avLst/>
          </a:prstGeom>
        </p:spPr>
      </p:pic>
      <p:sp>
        <p:nvSpPr>
          <p:cNvPr id="6" name="Rettangolo 5"/>
          <p:cNvSpPr/>
          <p:nvPr/>
        </p:nvSpPr>
        <p:spPr>
          <a:xfrm>
            <a:off x="4263390" y="1625157"/>
            <a:ext cx="7230109" cy="4293483"/>
          </a:xfrm>
          <a:prstGeom prst="rect">
            <a:avLst/>
          </a:prstGeom>
        </p:spPr>
        <p:txBody>
          <a:bodyPr wrap="square">
            <a:spAutoFit/>
          </a:bodyPr>
          <a:lstStyle/>
          <a:p>
            <a:pPr marL="285750" indent="-285750" algn="just">
              <a:lnSpc>
                <a:spcPct val="150000"/>
              </a:lnSpc>
              <a:buClr>
                <a:srgbClr val="00C4CC"/>
              </a:buClr>
              <a:buFont typeface="Arial" panose="020B0604020202020204" pitchFamily="34" charset="0"/>
              <a:buChar char="•"/>
            </a:pPr>
            <a:r>
              <a:rPr lang="it-IT" sz="1400" dirty="0">
                <a:latin typeface="Calibri" panose="020F0502020204030204" pitchFamily="34" charset="0"/>
                <a:ea typeface="Times New Roman" panose="02020603050405020304" pitchFamily="18" charset="0"/>
                <a:cs typeface="Times New Roman" panose="02020603050405020304" pitchFamily="18" charset="0"/>
              </a:rPr>
              <a:t>L’algoritmo per la </a:t>
            </a:r>
            <a:r>
              <a:rPr lang="it-IT" sz="1400" b="1" u="sng" dirty="0" err="1">
                <a:latin typeface="Calibri" panose="020F0502020204030204" pitchFamily="34" charset="0"/>
                <a:ea typeface="Times New Roman" panose="02020603050405020304" pitchFamily="18" charset="0"/>
                <a:cs typeface="Times New Roman" panose="02020603050405020304" pitchFamily="18" charset="0"/>
              </a:rPr>
              <a:t>ReDiT</a:t>
            </a:r>
            <a:r>
              <a:rPr lang="it-IT" sz="1400" b="1" u="sng" dirty="0">
                <a:latin typeface="Calibri" panose="020F0502020204030204" pitchFamily="34" charset="0"/>
                <a:ea typeface="Times New Roman" panose="02020603050405020304" pitchFamily="18" charset="0"/>
                <a:cs typeface="Times New Roman" panose="02020603050405020304" pitchFamily="18" charset="0"/>
              </a:rPr>
              <a:t> Dark </a:t>
            </a:r>
            <a:r>
              <a:rPr lang="it-IT" sz="1400" b="1" u="sng" dirty="0" err="1">
                <a:latin typeface="Calibri" panose="020F0502020204030204" pitchFamily="34" charset="0"/>
                <a:ea typeface="Times New Roman" panose="02020603050405020304" pitchFamily="18" charset="0"/>
                <a:cs typeface="Times New Roman" panose="02020603050405020304" pitchFamily="18" charset="0"/>
              </a:rPr>
              <a:t>Store</a:t>
            </a:r>
            <a:r>
              <a:rPr lang="it-IT" sz="1400" b="1" u="sng" dirty="0">
                <a:latin typeface="Calibri" panose="020F0502020204030204" pitchFamily="34" charset="0"/>
                <a:ea typeface="Times New Roman" panose="02020603050405020304" pitchFamily="18" charset="0"/>
                <a:cs typeface="Times New Roman" panose="02020603050405020304" pitchFamily="18" charset="0"/>
              </a:rPr>
              <a:t> </a:t>
            </a:r>
            <a:r>
              <a:rPr lang="it-IT" sz="1400" b="1" u="sng" dirty="0" err="1">
                <a:latin typeface="Calibri" panose="020F0502020204030204" pitchFamily="34" charset="0"/>
                <a:ea typeface="Times New Roman" panose="02020603050405020304" pitchFamily="18" charset="0"/>
                <a:cs typeface="Times New Roman" panose="02020603050405020304" pitchFamily="18" charset="0"/>
              </a:rPr>
              <a:t>Optimization</a:t>
            </a:r>
            <a:r>
              <a:rPr lang="it-IT" sz="1400" b="1" u="sng" dirty="0">
                <a:latin typeface="Calibri" panose="020F0502020204030204" pitchFamily="34" charset="0"/>
                <a:ea typeface="Times New Roman" panose="02020603050405020304" pitchFamily="18" charset="0"/>
                <a:cs typeface="Times New Roman" panose="02020603050405020304" pitchFamily="18" charset="0"/>
              </a:rPr>
              <a:t> </a:t>
            </a:r>
            <a:r>
              <a:rPr lang="it-IT" sz="1400" dirty="0">
                <a:latin typeface="Calibri" panose="020F0502020204030204" pitchFamily="34" charset="0"/>
                <a:ea typeface="Times New Roman" panose="02020603050405020304" pitchFamily="18" charset="0"/>
                <a:cs typeface="Times New Roman" panose="02020603050405020304" pitchFamily="18" charset="0"/>
              </a:rPr>
              <a:t>ha come obiettivo è quello di definire uno scenario rappresentativo dei reali processi di </a:t>
            </a:r>
            <a:r>
              <a:rPr lang="it-IT" sz="1400" dirty="0" err="1">
                <a:latin typeface="Calibri" panose="020F0502020204030204" pitchFamily="34" charset="0"/>
                <a:ea typeface="Times New Roman" panose="02020603050405020304" pitchFamily="18" charset="0"/>
                <a:cs typeface="Times New Roman" panose="02020603050405020304" pitchFamily="18" charset="0"/>
              </a:rPr>
              <a:t>picking</a:t>
            </a:r>
            <a:r>
              <a:rPr lang="it-IT" sz="1400" dirty="0">
                <a:latin typeface="Calibri" panose="020F0502020204030204" pitchFamily="34" charset="0"/>
                <a:ea typeface="Times New Roman" panose="02020603050405020304" pitchFamily="18" charset="0"/>
                <a:cs typeface="Times New Roman" panose="02020603050405020304" pitchFamily="18" charset="0"/>
              </a:rPr>
              <a:t> industriale, prendendo in considerazione un magazzino verticale rotante, anche conosciuto come “Carosello", schematizzato nella figura a sinistra.</a:t>
            </a:r>
          </a:p>
          <a:p>
            <a:pPr marL="285750" indent="-285750" algn="just">
              <a:lnSpc>
                <a:spcPct val="150000"/>
              </a:lnSpc>
              <a:buClr>
                <a:srgbClr val="00C4CC"/>
              </a:buClr>
              <a:buFont typeface="Arial" panose="020B0604020202020204" pitchFamily="34" charset="0"/>
              <a:buChar char="•"/>
            </a:pPr>
            <a:r>
              <a:rPr lang="it-IT" sz="1400" dirty="0">
                <a:latin typeface="Calibri" panose="020F0502020204030204" pitchFamily="34" charset="0"/>
                <a:ea typeface="Times New Roman" panose="02020603050405020304" pitchFamily="18" charset="0"/>
                <a:cs typeface="Times New Roman" panose="02020603050405020304" pitchFamily="18" charset="0"/>
              </a:rPr>
              <a:t>Il </a:t>
            </a:r>
            <a:r>
              <a:rPr lang="it-IT" sz="1400" dirty="0" err="1">
                <a:latin typeface="Calibri" panose="020F0502020204030204" pitchFamily="34" charset="0"/>
                <a:ea typeface="Times New Roman" panose="02020603050405020304" pitchFamily="18" charset="0"/>
                <a:cs typeface="Times New Roman" panose="02020603050405020304" pitchFamily="18" charset="0"/>
              </a:rPr>
              <a:t>picking</a:t>
            </a:r>
            <a:r>
              <a:rPr lang="it-IT" sz="1400" dirty="0">
                <a:latin typeface="Calibri" panose="020F0502020204030204" pitchFamily="34" charset="0"/>
                <a:ea typeface="Times New Roman" panose="02020603050405020304" pitchFamily="18" charset="0"/>
                <a:cs typeface="Times New Roman" panose="02020603050405020304" pitchFamily="18" charset="0"/>
              </a:rPr>
              <a:t> utilizza una strategia "</a:t>
            </a:r>
            <a:r>
              <a:rPr lang="it-IT" sz="1400" dirty="0" err="1">
                <a:latin typeface="Calibri" panose="020F0502020204030204" pitchFamily="34" charset="0"/>
                <a:ea typeface="Times New Roman" panose="02020603050405020304" pitchFamily="18" charset="0"/>
                <a:cs typeface="Times New Roman" panose="02020603050405020304" pitchFamily="18" charset="0"/>
              </a:rPr>
              <a:t>order</a:t>
            </a:r>
            <a:r>
              <a:rPr lang="it-IT" sz="1400" dirty="0">
                <a:latin typeface="Calibri" panose="020F0502020204030204" pitchFamily="34" charset="0"/>
                <a:ea typeface="Times New Roman" panose="02020603050405020304" pitchFamily="18" charset="0"/>
                <a:cs typeface="Times New Roman" panose="02020603050405020304" pitchFamily="18" charset="0"/>
              </a:rPr>
              <a:t>-to-</a:t>
            </a:r>
            <a:r>
              <a:rPr lang="it-IT" sz="1400" dirty="0" err="1">
                <a:latin typeface="Calibri" panose="020F0502020204030204" pitchFamily="34" charset="0"/>
                <a:ea typeface="Times New Roman" panose="02020603050405020304" pitchFamily="18" charset="0"/>
                <a:cs typeface="Times New Roman" panose="02020603050405020304" pitchFamily="18" charset="0"/>
              </a:rPr>
              <a:t>order</a:t>
            </a:r>
            <a:r>
              <a:rPr lang="it-IT" sz="1400" dirty="0">
                <a:latin typeface="Calibri" panose="020F0502020204030204" pitchFamily="34" charset="0"/>
                <a:ea typeface="Times New Roman" panose="02020603050405020304" pitchFamily="18" charset="0"/>
                <a:cs typeface="Times New Roman" panose="02020603050405020304" pitchFamily="18" charset="0"/>
              </a:rPr>
              <a:t>", in cui il </a:t>
            </a:r>
            <a:r>
              <a:rPr lang="it-IT" sz="1400" dirty="0" err="1">
                <a:latin typeface="Calibri" panose="020F0502020204030204" pitchFamily="34" charset="0"/>
                <a:ea typeface="Times New Roman" panose="02020603050405020304" pitchFamily="18" charset="0"/>
                <a:cs typeface="Times New Roman" panose="02020603050405020304" pitchFamily="18" charset="0"/>
              </a:rPr>
              <a:t>picker</a:t>
            </a:r>
            <a:r>
              <a:rPr lang="it-IT" sz="1400" dirty="0">
                <a:latin typeface="Calibri" panose="020F0502020204030204" pitchFamily="34" charset="0"/>
                <a:ea typeface="Times New Roman" panose="02020603050405020304" pitchFamily="18" charset="0"/>
                <a:cs typeface="Times New Roman" panose="02020603050405020304" pitchFamily="18" charset="0"/>
              </a:rPr>
              <a:t> legge l'ordine, il software identifica i vassoi contenenti i prodotti richiesti e un nastro trasportatore trasporta i vassoi al punto di apertura. Una volta che il vassoio raggiunge il punto di apertura, l'operatore preleva il prodotto dal vassoio e procede al vassoio successivo, se necessario per completare l'ordine.</a:t>
            </a:r>
          </a:p>
          <a:p>
            <a:pPr marL="285750" indent="-285750" algn="just">
              <a:lnSpc>
                <a:spcPct val="150000"/>
              </a:lnSpc>
              <a:buClr>
                <a:srgbClr val="00C4CC"/>
              </a:buClr>
              <a:buFont typeface="Arial" panose="020B0604020202020204" pitchFamily="34" charset="0"/>
              <a:buChar char="•"/>
            </a:pPr>
            <a:r>
              <a:rPr lang="it-IT" sz="1400" dirty="0">
                <a:latin typeface="Calibri" panose="020F0502020204030204" pitchFamily="34" charset="0"/>
                <a:ea typeface="Times New Roman" panose="02020603050405020304" pitchFamily="18" charset="0"/>
                <a:cs typeface="Times New Roman" panose="02020603050405020304" pitchFamily="18" charset="0"/>
              </a:rPr>
              <a:t>Lo sviluppo dell'algoritmo di ottimizzazione nello scenario prevede tre fasi distinte:</a:t>
            </a:r>
          </a:p>
          <a:p>
            <a:pPr marL="800100" lvl="1" indent="-342900" algn="just">
              <a:lnSpc>
                <a:spcPct val="150000"/>
              </a:lnSpc>
              <a:buFont typeface="+mj-lt"/>
              <a:buAutoNum type="arabicParenR"/>
            </a:pPr>
            <a:r>
              <a:rPr lang="it-IT" sz="1400" u="sng" dirty="0">
                <a:latin typeface="Calibri" panose="020F0502020204030204" pitchFamily="34" charset="0"/>
                <a:ea typeface="Times New Roman" panose="02020603050405020304" pitchFamily="18" charset="0"/>
                <a:cs typeface="Times New Roman" panose="02020603050405020304" pitchFamily="18" charset="0"/>
              </a:rPr>
              <a:t>Fasi preliminari per l’analisi degli ordini pregressi dei clienti e definizione della strategia di allocazione e prelievo, che rimane coerente per tutto il processo.</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mj-lt"/>
              <a:buAutoNum type="arabicParenR"/>
            </a:pPr>
            <a:r>
              <a:rPr lang="it-IT" sz="1400" u="sng" dirty="0">
                <a:latin typeface="Calibri" panose="020F0502020204030204" pitchFamily="34" charset="0"/>
                <a:ea typeface="Times New Roman" panose="02020603050405020304" pitchFamily="18" charset="0"/>
                <a:cs typeface="Times New Roman" panose="02020603050405020304" pitchFamily="18" charset="0"/>
              </a:rPr>
              <a:t>Sviluppo di algoritmi ottimizzati e casuali per l'allocazione e il </a:t>
            </a:r>
            <a:r>
              <a:rPr lang="it-IT" sz="1400" u="sng" dirty="0" err="1">
                <a:latin typeface="Calibri" panose="020F0502020204030204" pitchFamily="34" charset="0"/>
                <a:ea typeface="Times New Roman" panose="02020603050405020304" pitchFamily="18" charset="0"/>
                <a:cs typeface="Times New Roman" panose="02020603050405020304" pitchFamily="18" charset="0"/>
              </a:rPr>
              <a:t>picking</a:t>
            </a:r>
            <a:r>
              <a:rPr lang="it-IT" sz="1400" u="sng" dirty="0">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gn="just">
              <a:lnSpc>
                <a:spcPct val="150000"/>
              </a:lnSpc>
              <a:buFont typeface="+mj-lt"/>
              <a:buAutoNum type="arabicParenR"/>
            </a:pPr>
            <a:r>
              <a:rPr lang="it-IT" sz="1400" u="sng" dirty="0">
                <a:latin typeface="Calibri" panose="020F0502020204030204" pitchFamily="34" charset="0"/>
                <a:ea typeface="Times New Roman" panose="02020603050405020304" pitchFamily="18" charset="0"/>
                <a:cs typeface="Times New Roman" panose="02020603050405020304" pitchFamily="18" charset="0"/>
              </a:rPr>
              <a:t>Performance </a:t>
            </a:r>
            <a:r>
              <a:rPr lang="it-IT" sz="1400" u="sng" dirty="0" err="1">
                <a:latin typeface="Calibri" panose="020F0502020204030204" pitchFamily="34" charset="0"/>
                <a:ea typeface="Times New Roman" panose="02020603050405020304" pitchFamily="18" charset="0"/>
                <a:cs typeface="Times New Roman" panose="02020603050405020304" pitchFamily="18" charset="0"/>
              </a:rPr>
              <a:t>analysis</a:t>
            </a:r>
            <a:r>
              <a:rPr lang="it-IT" sz="1400" u="sng" dirty="0">
                <a:latin typeface="Calibri" panose="020F0502020204030204" pitchFamily="34" charset="0"/>
                <a:ea typeface="Times New Roman" panose="02020603050405020304" pitchFamily="18" charset="0"/>
                <a:cs typeface="Times New Roman" panose="02020603050405020304" pitchFamily="18" charset="0"/>
              </a:rPr>
              <a:t> di efficacia e efficienza basate sui tempi di allocazione e </a:t>
            </a:r>
            <a:r>
              <a:rPr lang="it-IT" sz="1400" u="sng" dirty="0" err="1">
                <a:latin typeface="Calibri" panose="020F0502020204030204" pitchFamily="34" charset="0"/>
                <a:ea typeface="Times New Roman" panose="02020603050405020304" pitchFamily="18" charset="0"/>
                <a:cs typeface="Times New Roman" panose="02020603050405020304" pitchFamily="18" charset="0"/>
              </a:rPr>
              <a:t>picking</a:t>
            </a:r>
            <a:r>
              <a:rPr lang="it-IT" sz="1400" u="sng" dirty="0">
                <a:latin typeface="Calibri" panose="020F0502020204030204" pitchFamily="34" charset="0"/>
                <a:ea typeface="Times New Roman" panose="02020603050405020304" pitchFamily="18" charset="0"/>
                <a:cs typeface="Times New Roman" panose="02020603050405020304" pitchFamily="18" charset="0"/>
              </a:rPr>
              <a:t>.</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8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Dark Store Optimization (</a:t>
            </a:r>
            <a:r>
              <a:rPr lang="en-US" dirty="0" err="1">
                <a:solidFill>
                  <a:srgbClr val="10606C"/>
                </a:solidFill>
              </a:rPr>
              <a:t>ReDiT</a:t>
            </a:r>
            <a:r>
              <a:rPr lang="en-US" dirty="0">
                <a:solidFill>
                  <a:srgbClr val="10606C"/>
                </a:solidFill>
              </a:rPr>
              <a:t>-DSO)</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061829"/>
          </a:xfrm>
          <a:prstGeom prst="rect">
            <a:avLst/>
          </a:prstGeom>
          <a:noFill/>
        </p:spPr>
        <p:txBody>
          <a:bodyPr wrap="square">
            <a:spAutoFit/>
          </a:bodyPr>
          <a:lstStyle/>
          <a:p>
            <a:pPr lvl="0" algn="just">
              <a:lnSpc>
                <a:spcPct val="150000"/>
              </a:lnSpc>
            </a:pPr>
            <a:r>
              <a:rPr lang="it-IT" sz="1400" dirty="0">
                <a:latin typeface="Calibri" panose="020F0502020204030204" pitchFamily="34" charset="0"/>
                <a:ea typeface="Times New Roman" panose="02020603050405020304" pitchFamily="18" charset="0"/>
                <a:cs typeface="Times New Roman" panose="02020603050405020304" pitchFamily="18" charset="0"/>
              </a:rPr>
              <a:t>Il tempo necessario per l'allocazione e il prelievo dei prodotti è stato calcolato per entrambe le soluzioni implementate (</a:t>
            </a:r>
            <a:r>
              <a:rPr lang="it-IT" sz="1400" dirty="0" err="1">
                <a:latin typeface="Calibri" panose="020F0502020204030204" pitchFamily="34" charset="0"/>
                <a:ea typeface="Times New Roman" panose="02020603050405020304" pitchFamily="18" charset="0"/>
                <a:cs typeface="Times New Roman" panose="02020603050405020304" pitchFamily="18" charset="0"/>
              </a:rPr>
              <a:t>randomica</a:t>
            </a:r>
            <a:r>
              <a:rPr lang="it-IT" sz="1400" dirty="0">
                <a:latin typeface="Calibri" panose="020F0502020204030204" pitchFamily="34" charset="0"/>
                <a:ea typeface="Times New Roman" panose="02020603050405020304" pitchFamily="18" charset="0"/>
                <a:cs typeface="Times New Roman" panose="02020603050405020304" pitchFamily="18" charset="0"/>
              </a:rPr>
              <a:t> e ottimizzata). Il tempo totale per ogni prodotto da allocare o prelevare è la somma del </a:t>
            </a:r>
            <a:r>
              <a:rPr lang="it-IT" sz="1400" u="sng" dirty="0">
                <a:latin typeface="Calibri" panose="020F0502020204030204" pitchFamily="34" charset="0"/>
                <a:ea typeface="Times New Roman" panose="02020603050405020304" pitchFamily="18" charset="0"/>
                <a:cs typeface="Times New Roman" panose="02020603050405020304" pitchFamily="18" charset="0"/>
              </a:rPr>
              <a:t>tempo richiesto per spostarsi tra due vassoi</a:t>
            </a:r>
            <a:r>
              <a:rPr lang="it-IT" sz="1400" dirty="0">
                <a:latin typeface="Calibri" panose="020F0502020204030204" pitchFamily="34" charset="0"/>
                <a:ea typeface="Times New Roman" panose="02020603050405020304" pitchFamily="18" charset="0"/>
                <a:cs typeface="Times New Roman" panose="02020603050405020304" pitchFamily="18" charset="0"/>
              </a:rPr>
              <a:t>, il </a:t>
            </a:r>
            <a:r>
              <a:rPr lang="it-IT" sz="1400" u="sng" dirty="0">
                <a:latin typeface="Calibri" panose="020F0502020204030204" pitchFamily="34" charset="0"/>
                <a:ea typeface="Times New Roman" panose="02020603050405020304" pitchFamily="18" charset="0"/>
                <a:cs typeface="Times New Roman" panose="02020603050405020304" pitchFamily="18" charset="0"/>
              </a:rPr>
              <a:t>tempo per estrarre il vassoio (estrazione)</a:t>
            </a:r>
            <a:r>
              <a:rPr lang="it-IT" sz="1400" dirty="0">
                <a:latin typeface="Calibri" panose="020F0502020204030204" pitchFamily="34" charset="0"/>
                <a:ea typeface="Times New Roman" panose="02020603050405020304" pitchFamily="18" charset="0"/>
                <a:cs typeface="Times New Roman" panose="02020603050405020304" pitchFamily="18" charset="0"/>
              </a:rPr>
              <a:t>, il </a:t>
            </a:r>
            <a:r>
              <a:rPr lang="it-IT" sz="1400" u="sng" dirty="0">
                <a:latin typeface="Calibri" panose="020F0502020204030204" pitchFamily="34" charset="0"/>
                <a:ea typeface="Times New Roman" panose="02020603050405020304" pitchFamily="18" charset="0"/>
                <a:cs typeface="Times New Roman" panose="02020603050405020304" pitchFamily="18" charset="0"/>
              </a:rPr>
              <a:t>tempo per rimettere il vassoio al suo posto (reinserimento)</a:t>
            </a:r>
            <a:r>
              <a:rPr lang="it-IT" sz="1400" dirty="0">
                <a:latin typeface="Calibri" panose="020F0502020204030204" pitchFamily="34" charset="0"/>
                <a:ea typeface="Times New Roman" panose="02020603050405020304" pitchFamily="18" charset="0"/>
                <a:cs typeface="Times New Roman" panose="02020603050405020304" pitchFamily="18" charset="0"/>
              </a:rPr>
              <a:t>, e il </a:t>
            </a:r>
            <a:r>
              <a:rPr lang="it-IT" sz="1400" u="sng" dirty="0">
                <a:latin typeface="Calibri" panose="020F0502020204030204" pitchFamily="34" charset="0"/>
                <a:ea typeface="Times New Roman" panose="02020603050405020304" pitchFamily="18" charset="0"/>
                <a:cs typeface="Times New Roman" panose="02020603050405020304" pitchFamily="18" charset="0"/>
              </a:rPr>
              <a:t>tempo del </a:t>
            </a:r>
            <a:r>
              <a:rPr lang="it-IT" sz="1400" u="sng" dirty="0" err="1">
                <a:latin typeface="Calibri" panose="020F0502020204030204" pitchFamily="34" charset="0"/>
                <a:ea typeface="Times New Roman" panose="02020603050405020304" pitchFamily="18" charset="0"/>
                <a:cs typeface="Times New Roman" panose="02020603050405020304" pitchFamily="18" charset="0"/>
              </a:rPr>
              <a:t>cobot</a:t>
            </a:r>
            <a:r>
              <a:rPr lang="it-IT" sz="1400" dirty="0">
                <a:latin typeface="Calibri" panose="020F0502020204030204" pitchFamily="34"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magine 1" descr="Immagine che contiene luce, disegnando, segnale&#10;&#10;Descrizione generata automaticamente">
            <a:extLst>
              <a:ext uri="{FF2B5EF4-FFF2-40B4-BE49-F238E27FC236}">
                <a16:creationId xmlns:a16="http://schemas.microsoft.com/office/drawing/2014/main" id="{B520797B-E931-B853-E56A-188A9A3E2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sp>
        <p:nvSpPr>
          <p:cNvPr id="3" name="CasellaDiTesto 2"/>
          <p:cNvSpPr txBox="1"/>
          <p:nvPr/>
        </p:nvSpPr>
        <p:spPr>
          <a:xfrm>
            <a:off x="1128071" y="1997839"/>
            <a:ext cx="7886700" cy="2862322"/>
          </a:xfrm>
          <a:prstGeom prst="rect">
            <a:avLst/>
          </a:prstGeom>
          <a:noFill/>
        </p:spPr>
        <p:txBody>
          <a:bodyPr wrap="square" rtlCol="0">
            <a:spAutoFit/>
          </a:bodyPr>
          <a:lstStyle/>
          <a:p>
            <a:r>
              <a:rPr lang="en-US" dirty="0" err="1"/>
              <a:t>time_total</a:t>
            </a:r>
            <a:r>
              <a:rPr lang="en-US" dirty="0"/>
              <a:t> = </a:t>
            </a:r>
            <a:r>
              <a:rPr lang="en-US" dirty="0" err="1"/>
              <a:t>time_moved_between_trays</a:t>
            </a:r>
            <a:r>
              <a:rPr lang="en-US" dirty="0"/>
              <a:t> + time_ outward + </a:t>
            </a:r>
            <a:r>
              <a:rPr lang="en-US" dirty="0" err="1"/>
              <a:t>time_return</a:t>
            </a:r>
            <a:r>
              <a:rPr lang="en-US" dirty="0"/>
              <a:t> + </a:t>
            </a:r>
            <a:r>
              <a:rPr lang="en-US" dirty="0" err="1"/>
              <a:t>cobot_time</a:t>
            </a:r>
            <a:r>
              <a:rPr lang="en-US" dirty="0"/>
              <a:t>			</a:t>
            </a:r>
          </a:p>
          <a:p>
            <a:r>
              <a:rPr lang="en-US" dirty="0"/>
              <a:t>where</a:t>
            </a:r>
          </a:p>
          <a:p>
            <a:r>
              <a:rPr lang="en-US" dirty="0" err="1"/>
              <a:t>cobot_time</a:t>
            </a:r>
            <a:r>
              <a:rPr lang="en-US" dirty="0"/>
              <a:t>= (</a:t>
            </a:r>
            <a:r>
              <a:rPr lang="en-US" dirty="0" err="1"/>
              <a:t>num_products</a:t>
            </a:r>
            <a:r>
              <a:rPr lang="en-US" dirty="0"/>
              <a:t>) * T</a:t>
            </a:r>
          </a:p>
          <a:p>
            <a:r>
              <a:rPr lang="en-US" dirty="0" err="1"/>
              <a:t>time_moved_between_trays</a:t>
            </a:r>
            <a:r>
              <a:rPr lang="en-US" dirty="0"/>
              <a:t> = abs(</a:t>
            </a:r>
            <a:r>
              <a:rPr lang="en-US" dirty="0" err="1"/>
              <a:t>tray_index</a:t>
            </a:r>
            <a:r>
              <a:rPr lang="en-US" dirty="0"/>
              <a:t> - </a:t>
            </a:r>
            <a:r>
              <a:rPr lang="en-US" dirty="0" err="1"/>
              <a:t>tray_index_previous</a:t>
            </a:r>
            <a:r>
              <a:rPr lang="en-US" dirty="0"/>
              <a:t>) * T</a:t>
            </a:r>
          </a:p>
          <a:p>
            <a:r>
              <a:rPr lang="en-US" dirty="0"/>
              <a:t>        if abs(</a:t>
            </a:r>
            <a:r>
              <a:rPr lang="en-US" dirty="0" err="1"/>
              <a:t>tray_index</a:t>
            </a:r>
            <a:r>
              <a:rPr lang="en-US" dirty="0"/>
              <a:t> - </a:t>
            </a:r>
            <a:r>
              <a:rPr lang="en-US" dirty="0" err="1"/>
              <a:t>tray_index_previous</a:t>
            </a:r>
            <a:r>
              <a:rPr lang="en-US" dirty="0"/>
              <a:t>) &gt; 0:</a:t>
            </a:r>
          </a:p>
          <a:p>
            <a:r>
              <a:rPr lang="en-US" dirty="0"/>
              <a:t>            </a:t>
            </a:r>
            <a:r>
              <a:rPr lang="en-US" dirty="0" err="1"/>
              <a:t>time_outward</a:t>
            </a:r>
            <a:r>
              <a:rPr lang="en-US" dirty="0"/>
              <a:t> = T</a:t>
            </a:r>
          </a:p>
          <a:p>
            <a:r>
              <a:rPr lang="en-US" dirty="0"/>
              <a:t>        else:</a:t>
            </a:r>
          </a:p>
          <a:p>
            <a:r>
              <a:rPr lang="en-US" dirty="0"/>
              <a:t>            </a:t>
            </a:r>
            <a:r>
              <a:rPr lang="en-US" dirty="0" err="1"/>
              <a:t>time_outward</a:t>
            </a:r>
            <a:r>
              <a:rPr lang="en-US" dirty="0"/>
              <a:t> = 0</a:t>
            </a:r>
          </a:p>
          <a:p>
            <a:r>
              <a:rPr lang="en-US" dirty="0"/>
              <a:t>      </a:t>
            </a:r>
            <a:r>
              <a:rPr lang="en-US" dirty="0" err="1"/>
              <a:t>time_outward</a:t>
            </a:r>
            <a:r>
              <a:rPr lang="en-US" dirty="0"/>
              <a:t> = </a:t>
            </a:r>
            <a:r>
              <a:rPr lang="en-US" dirty="0" err="1"/>
              <a:t>time_return</a:t>
            </a:r>
            <a:endParaRPr lang="en-US" dirty="0"/>
          </a:p>
        </p:txBody>
      </p:sp>
      <p:sp>
        <p:nvSpPr>
          <p:cNvPr id="9" name="Rettangolo 8"/>
          <p:cNvSpPr/>
          <p:nvPr/>
        </p:nvSpPr>
        <p:spPr>
          <a:xfrm>
            <a:off x="9314651" y="1997839"/>
            <a:ext cx="2348958" cy="2462213"/>
          </a:xfrm>
          <a:prstGeom prst="rect">
            <a:avLst/>
          </a:prstGeom>
        </p:spPr>
        <p:txBody>
          <a:bodyPr wrap="square">
            <a:spAutoFit/>
          </a:bodyPr>
          <a:lstStyle/>
          <a:p>
            <a:pPr lvl="0" algn="just"/>
            <a:r>
              <a:rPr lang="it-IT" sz="1400" dirty="0">
                <a:solidFill>
                  <a:prstClr val="black"/>
                </a:solidFill>
                <a:latin typeface="Calibri" panose="020F0502020204030204" pitchFamily="34" charset="0"/>
                <a:cs typeface="Times New Roman" panose="02020603050405020304" pitchFamily="18" charset="0"/>
              </a:rPr>
              <a:t>Estratto dell’algoritmo per il calcolo del tempo di allocazione e picking.</a:t>
            </a:r>
            <a:r>
              <a:rPr lang="it-IT" sz="1400" dirty="0">
                <a:solidFill>
                  <a:srgbClr val="0D0D0D"/>
                </a:solidFill>
                <a:latin typeface="Söhne"/>
              </a:rPr>
              <a:t> </a:t>
            </a:r>
            <a:r>
              <a:rPr lang="it-IT" sz="1400" dirty="0" err="1">
                <a:solidFill>
                  <a:srgbClr val="0D0D0D"/>
                </a:solidFill>
                <a:latin typeface="Calibri" panose="020F0502020204030204" pitchFamily="34" charset="0"/>
                <a:cs typeface="Calibri" panose="020F0502020204030204" pitchFamily="34" charset="0"/>
              </a:rPr>
              <a:t>Cobot_time</a:t>
            </a:r>
            <a:r>
              <a:rPr lang="it-IT" sz="1400" dirty="0">
                <a:solidFill>
                  <a:srgbClr val="0D0D0D"/>
                </a:solidFill>
                <a:latin typeface="Calibri" panose="020F0502020204030204" pitchFamily="34" charset="0"/>
                <a:cs typeface="Calibri" panose="020F0502020204030204" pitchFamily="34" charset="0"/>
              </a:rPr>
              <a:t> si riferisce al tempo per allocare o prelevare un prodotto (</a:t>
            </a:r>
            <a:r>
              <a:rPr lang="it-IT" sz="1400" dirty="0" err="1">
                <a:solidFill>
                  <a:srgbClr val="0D0D0D"/>
                </a:solidFill>
                <a:latin typeface="Calibri" panose="020F0502020204030204" pitchFamily="34" charset="0"/>
                <a:cs typeface="Calibri" panose="020F0502020204030204" pitchFamily="34" charset="0"/>
              </a:rPr>
              <a:t>cobot</a:t>
            </a:r>
            <a:r>
              <a:rPr lang="it-IT" sz="1400" dirty="0">
                <a:solidFill>
                  <a:srgbClr val="0D0D0D"/>
                </a:solidFill>
                <a:latin typeface="Calibri" panose="020F0502020204030204" pitchFamily="34" charset="0"/>
                <a:cs typeface="Calibri" panose="020F0502020204030204" pitchFamily="34" charset="0"/>
              </a:rPr>
              <a:t> o manualmente da un operatore). Nel caso studio condotto, T è stato impostato a 5 secondi. Gli algoritmi sono stati iterati 10 volte.</a:t>
            </a:r>
            <a:r>
              <a:rPr lang="it-IT" sz="14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6394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Dark Store Optimization (</a:t>
            </a:r>
            <a:r>
              <a:rPr lang="en-US" dirty="0" err="1">
                <a:solidFill>
                  <a:srgbClr val="10606C"/>
                </a:solidFill>
              </a:rPr>
              <a:t>ReDiT</a:t>
            </a:r>
            <a:r>
              <a:rPr lang="en-US" dirty="0">
                <a:solidFill>
                  <a:srgbClr val="10606C"/>
                </a:solidFill>
              </a:rPr>
              <a:t>-DSO)</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028423"/>
          </a:xfrm>
          <a:prstGeom prst="rect">
            <a:avLst/>
          </a:prstGeom>
          <a:noFill/>
        </p:spPr>
        <p:txBody>
          <a:bodyPr wrap="square">
            <a:spAutoFit/>
          </a:bodyPr>
          <a:lstStyle/>
          <a:p>
            <a:pPr lvl="0" algn="just">
              <a:lnSpc>
                <a:spcPct val="150000"/>
              </a:lnSpc>
            </a:pPr>
            <a:r>
              <a:rPr lang="it-IT" sz="1400" dirty="0">
                <a:latin typeface="Calibri" panose="020F0502020204030204" pitchFamily="34" charset="0"/>
                <a:ea typeface="Times New Roman" panose="02020603050405020304" pitchFamily="18" charset="0"/>
                <a:cs typeface="Times New Roman" panose="02020603050405020304" pitchFamily="18" charset="0"/>
              </a:rPr>
              <a:t>I risultati ottenuti dopo le 10 iterazioni delle due soluzioni sono presentati  nel grafico a colonne cumulativo in basso, che consente un confronto dei tempi di allocazione e </a:t>
            </a:r>
            <a:r>
              <a:rPr lang="it-IT" sz="1400" dirty="0" err="1">
                <a:latin typeface="Calibri" panose="020F0502020204030204" pitchFamily="34" charset="0"/>
                <a:ea typeface="Times New Roman" panose="02020603050405020304" pitchFamily="18" charset="0"/>
                <a:cs typeface="Times New Roman" panose="02020603050405020304" pitchFamily="18" charset="0"/>
              </a:rPr>
              <a:t>picking</a:t>
            </a:r>
            <a:r>
              <a:rPr lang="it-IT" sz="1400" dirty="0">
                <a:latin typeface="Calibri" panose="020F0502020204030204" pitchFamily="34" charset="0"/>
                <a:ea typeface="Times New Roman" panose="02020603050405020304" pitchFamily="18" charset="0"/>
                <a:cs typeface="Times New Roman" panose="02020603050405020304" pitchFamily="18" charset="0"/>
              </a:rPr>
              <a:t> (in secondi) delle due soluzioni. La soluzione ottimizzata porta a un miglioramento medio dell'efficienza del 10,76% rispetto alla soluzione di allocazione casuale.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magine 1" descr="Immagine che contiene luce, disegnando, segnale&#10;&#10;Descrizione generata automaticamente">
            <a:extLst>
              <a:ext uri="{FF2B5EF4-FFF2-40B4-BE49-F238E27FC236}">
                <a16:creationId xmlns:a16="http://schemas.microsoft.com/office/drawing/2014/main" id="{B520797B-E931-B853-E56A-188A9A3E2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70" y="1505467"/>
            <a:ext cx="8092914" cy="4532566"/>
          </a:xfrm>
          <a:prstGeom prst="rect">
            <a:avLst/>
          </a:prstGeom>
        </p:spPr>
      </p:pic>
    </p:spTree>
    <p:extLst>
      <p:ext uri="{BB962C8B-B14F-4D97-AF65-F5344CB8AC3E}">
        <p14:creationId xmlns:p14="http://schemas.microsoft.com/office/powerpoint/2010/main" val="85177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Warehouse Orchestrator (</a:t>
            </a:r>
            <a:r>
              <a:rPr lang="en-US" dirty="0" err="1">
                <a:solidFill>
                  <a:srgbClr val="10606C"/>
                </a:solidFill>
              </a:rPr>
              <a:t>ReDiT</a:t>
            </a:r>
            <a:r>
              <a:rPr lang="en-US" dirty="0">
                <a:solidFill>
                  <a:srgbClr val="10606C"/>
                </a:solidFill>
              </a:rPr>
              <a:t>-WO)</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997919"/>
          </a:xfrm>
          <a:prstGeom prst="rect">
            <a:avLst/>
          </a:prstGeom>
          <a:noFill/>
        </p:spPr>
        <p:txBody>
          <a:bodyPr wrap="square">
            <a:spAutoFit/>
          </a:bodyPr>
          <a:lstStyle/>
          <a:p>
            <a:pPr lvl="0" algn="just">
              <a:lnSpc>
                <a:spcPct val="150000"/>
              </a:lnSpc>
            </a:pPr>
            <a:r>
              <a:rPr lang="it-IT" sz="1400" dirty="0">
                <a:latin typeface="Calibri" panose="020F0502020204030204" pitchFamily="34" charset="0"/>
                <a:ea typeface="Times New Roman" panose="02020603050405020304" pitchFamily="18" charset="0"/>
                <a:cs typeface="Times New Roman" panose="02020603050405020304" pitchFamily="18" charset="0"/>
              </a:rPr>
              <a:t>E</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sso è il cuore dell’intero ReDiT Automatic Warehouse e ha il compito di </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coordinare le azioni del ReDiT-DSO e del ReDiT-APEPS sulla base delle specifiche comunicate dal ReDiT Middleware</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Si possono distinguere due compiti fondamentali:</a:t>
            </a:r>
          </a:p>
          <a:p>
            <a:pPr marL="685800" lvl="1" indent="-228600" algn="just">
              <a:lnSpc>
                <a:spcPct val="150000"/>
              </a:lnSpc>
              <a:buFont typeface="+mj-lt"/>
              <a:buAutoNum type="romanUcPeriod"/>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Ricevere gli ordini dal modulo ReDiT- Middleware e coordinare le operazioni di prelievo da magazzino e preparazione dell’ordine mediante il sottosistema ReDiT-APEPS.</a:t>
            </a:r>
          </a:p>
          <a:p>
            <a:pPr marL="685800" lvl="1" indent="-228600" algn="just">
              <a:lnSpc>
                <a:spcPct val="150000"/>
              </a:lnSpc>
              <a:buFont typeface="+mj-lt"/>
              <a:buAutoNum type="romanUcPeriod"/>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Definire i tempi di prelievo e di stoccaggio delle merci coordinando il ReDiT-APEPS e il ReDiT-DSO.</a:t>
            </a:r>
          </a:p>
          <a:p>
            <a:pPr marL="1630680" algn="just">
              <a:lnSpc>
                <a:spcPct val="150000"/>
              </a:lnSpc>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2" name="Immagine 1" descr="Immagine che contiene luce, disegnando, segnale&#10;&#10;Descrizione generata automaticamente">
            <a:extLst>
              <a:ext uri="{FF2B5EF4-FFF2-40B4-BE49-F238E27FC236}">
                <a16:creationId xmlns:a16="http://schemas.microsoft.com/office/drawing/2014/main" id="{F57E0E2E-03AB-DA32-0964-EF6677F8A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sp>
        <p:nvSpPr>
          <p:cNvPr id="3" name="Titolo 1">
            <a:extLst>
              <a:ext uri="{FF2B5EF4-FFF2-40B4-BE49-F238E27FC236}">
                <a16:creationId xmlns:a16="http://schemas.microsoft.com/office/drawing/2014/main" id="{9950161F-A39C-55BE-E892-9ECFAA93248F}"/>
              </a:ext>
            </a:extLst>
          </p:cNvPr>
          <p:cNvSpPr txBox="1">
            <a:spLocks/>
          </p:cNvSpPr>
          <p:nvPr/>
        </p:nvSpPr>
        <p:spPr>
          <a:xfrm>
            <a:off x="1017589" y="5297096"/>
            <a:ext cx="10475910" cy="84320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just"/>
            <a:r>
              <a:rPr lang="it-IT" sz="1400" dirty="0">
                <a:solidFill>
                  <a:schemeClr val="tx1"/>
                </a:solidFill>
                <a:latin typeface="Calibri" panose="020F0502020204030204" pitchFamily="34" charset="0"/>
                <a:cs typeface="Times New Roman" panose="02020603050405020304" pitchFamily="18" charset="0"/>
              </a:rPr>
              <a:t>L’Orchestrator si basa sul concetto di missioni intesa come un insieme di step attraverso cui viene regolata la comunicazione con i dispositivi di campo. Le missioni sono organizzate come flussi di operazioni strutturate. Ogni missione è composta da una serie di steps che definiscono il processo da seguire per raggiungere un obiettivo specifico.</a:t>
            </a:r>
          </a:p>
        </p:txBody>
      </p:sp>
      <p:pic>
        <p:nvPicPr>
          <p:cNvPr id="6" name="Immagine 5">
            <a:extLst>
              <a:ext uri="{FF2B5EF4-FFF2-40B4-BE49-F238E27FC236}">
                <a16:creationId xmlns:a16="http://schemas.microsoft.com/office/drawing/2014/main" id="{E263AB75-E575-946E-5100-034463E944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9927" y="2269066"/>
            <a:ext cx="6052145" cy="2888739"/>
          </a:xfrm>
          <a:prstGeom prst="rect">
            <a:avLst/>
          </a:prstGeom>
        </p:spPr>
      </p:pic>
    </p:spTree>
    <p:extLst>
      <p:ext uri="{BB962C8B-B14F-4D97-AF65-F5344CB8AC3E}">
        <p14:creationId xmlns:p14="http://schemas.microsoft.com/office/powerpoint/2010/main" val="402685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6DB48679-2515-9D99-FBBE-D4748F433BB1}"/>
              </a:ext>
            </a:extLst>
          </p:cNvPr>
          <p:cNvPicPr>
            <a:picLocks noGrp="1" noChangeAspect="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79513" y="482017"/>
            <a:ext cx="8950412" cy="5489805"/>
          </a:xfrm>
        </p:spPr>
      </p:pic>
      <p:sp>
        <p:nvSpPr>
          <p:cNvPr id="3" name="Sottotitolo 2">
            <a:extLst>
              <a:ext uri="{FF2B5EF4-FFF2-40B4-BE49-F238E27FC236}">
                <a16:creationId xmlns:a16="http://schemas.microsoft.com/office/drawing/2014/main" id="{E026D7E5-1095-2339-BBBB-0B34D116F2FF}"/>
              </a:ext>
            </a:extLst>
          </p:cNvPr>
          <p:cNvSpPr txBox="1">
            <a:spLocks/>
          </p:cNvSpPr>
          <p:nvPr/>
        </p:nvSpPr>
        <p:spPr>
          <a:xfrm>
            <a:off x="951775" y="0"/>
            <a:ext cx="6831673" cy="4820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it-IT" cap="all" dirty="0">
                <a:solidFill>
                  <a:srgbClr val="10606C"/>
                </a:solidFill>
                <a:effectLst>
                  <a:outerShdw blurRad="152400" dist="38100" dir="2700000" algn="tl">
                    <a:srgbClr val="000000">
                      <a:alpha val="36000"/>
                    </a:srgbClr>
                  </a:outerShdw>
                </a:effectLst>
              </a:rPr>
              <a:t>Diagramma di Classi ORCHESTRATOR</a:t>
            </a:r>
          </a:p>
        </p:txBody>
      </p:sp>
    </p:spTree>
    <p:extLst>
      <p:ext uri="{BB962C8B-B14F-4D97-AF65-F5344CB8AC3E}">
        <p14:creationId xmlns:p14="http://schemas.microsoft.com/office/powerpoint/2010/main" val="426641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9773C86-0C5C-CA94-92EC-AB6AFDD205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7589" y="655114"/>
            <a:ext cx="10781075" cy="5237686"/>
          </a:xfrm>
          <a:prstGeom prst="rect">
            <a:avLst/>
          </a:prstGeom>
        </p:spPr>
      </p:pic>
      <p:sp>
        <p:nvSpPr>
          <p:cNvPr id="4" name="Sottotitolo 4">
            <a:extLst>
              <a:ext uri="{FF2B5EF4-FFF2-40B4-BE49-F238E27FC236}">
                <a16:creationId xmlns:a16="http://schemas.microsoft.com/office/drawing/2014/main" id="{D94A7DB4-3B15-1926-F9D5-005DB08A14AE}"/>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it-IT" sz="2000" dirty="0">
                <a:solidFill>
                  <a:srgbClr val="10606C"/>
                </a:solidFill>
                <a:effectLst>
                  <a:outerShdw blurRad="152400" dist="38100" dir="2700000" algn="tl">
                    <a:srgbClr val="000000">
                      <a:alpha val="36000"/>
                    </a:srgbClr>
                  </a:outerShdw>
                </a:effectLst>
                <a:latin typeface="+mn-lt"/>
                <a:ea typeface="+mn-ea"/>
                <a:cs typeface="+mn-cs"/>
              </a:rPr>
              <a:t>Diagramma di Sequenza ORCHESTRATOR (Scarico)</a:t>
            </a:r>
            <a:endParaRPr lang="it-IT" dirty="0">
              <a:solidFill>
                <a:srgbClr val="10606C"/>
              </a:solidFill>
            </a:endParaRPr>
          </a:p>
        </p:txBody>
      </p:sp>
    </p:spTree>
    <p:extLst>
      <p:ext uri="{BB962C8B-B14F-4D97-AF65-F5344CB8AC3E}">
        <p14:creationId xmlns:p14="http://schemas.microsoft.com/office/powerpoint/2010/main" val="226362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9333CFD-02C9-F1E8-D0CB-7A14B820AA73}"/>
              </a:ext>
            </a:extLst>
          </p:cNvPr>
          <p:cNvSpPr>
            <a:spLocks noGrp="1"/>
          </p:cNvSpPr>
          <p:nvPr>
            <p:ph type="ctrTitle"/>
          </p:nvPr>
        </p:nvSpPr>
        <p:spPr/>
        <p:txBody>
          <a:bodyPr>
            <a:normAutofit/>
          </a:bodyPr>
          <a:lstStyle/>
          <a:p>
            <a:r>
              <a:rPr lang="it-IT" sz="2000" i="1" dirty="0"/>
              <a:t>Diagramma di </a:t>
            </a:r>
            <a:r>
              <a:rPr lang="it-IT" sz="2000" i="1" dirty="0" err="1"/>
              <a:t>SequenzaORCHESTRATOR</a:t>
            </a:r>
            <a:r>
              <a:rPr lang="it-IT" sz="2000" i="1" dirty="0"/>
              <a:t> (Carico)</a:t>
            </a:r>
          </a:p>
        </p:txBody>
      </p:sp>
      <p:pic>
        <p:nvPicPr>
          <p:cNvPr id="5" name="Immagine 4">
            <a:extLst>
              <a:ext uri="{FF2B5EF4-FFF2-40B4-BE49-F238E27FC236}">
                <a16:creationId xmlns:a16="http://schemas.microsoft.com/office/drawing/2014/main" id="{0CB904D0-E59C-EEFA-7C30-ED92A9BA14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7589" y="731606"/>
            <a:ext cx="9601200" cy="5256616"/>
          </a:xfrm>
          <a:prstGeom prst="rect">
            <a:avLst/>
          </a:prstGeom>
        </p:spPr>
      </p:pic>
      <p:sp>
        <p:nvSpPr>
          <p:cNvPr id="3" name="Sottotitolo 4">
            <a:extLst>
              <a:ext uri="{FF2B5EF4-FFF2-40B4-BE49-F238E27FC236}">
                <a16:creationId xmlns:a16="http://schemas.microsoft.com/office/drawing/2014/main" id="{2F8095D9-134D-1D88-D058-3E37D4E7F770}"/>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it-IT" sz="2000" dirty="0">
                <a:solidFill>
                  <a:srgbClr val="10606C"/>
                </a:solidFill>
                <a:effectLst>
                  <a:outerShdw blurRad="152400" dist="38100" dir="2700000" algn="tl">
                    <a:srgbClr val="000000">
                      <a:alpha val="36000"/>
                    </a:srgbClr>
                  </a:outerShdw>
                </a:effectLst>
                <a:latin typeface="+mn-lt"/>
                <a:ea typeface="+mn-ea"/>
                <a:cs typeface="+mn-cs"/>
              </a:rPr>
              <a:t>Diagramma di Sequenza ORCHESTRATOR (carico)</a:t>
            </a:r>
            <a:endParaRPr lang="it-IT" dirty="0">
              <a:solidFill>
                <a:srgbClr val="10606C"/>
              </a:solidFill>
            </a:endParaRPr>
          </a:p>
        </p:txBody>
      </p:sp>
    </p:spTree>
    <p:extLst>
      <p:ext uri="{BB962C8B-B14F-4D97-AF65-F5344CB8AC3E}">
        <p14:creationId xmlns:p14="http://schemas.microsoft.com/office/powerpoint/2010/main" val="10334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A9A5AA4-BC22-81E4-5DCD-EB151CDD51A9}"/>
              </a:ext>
            </a:extLst>
          </p:cNvPr>
          <p:cNvSpPr txBox="1">
            <a:spLocks/>
          </p:cNvSpPr>
          <p:nvPr/>
        </p:nvSpPr>
        <p:spPr>
          <a:xfrm>
            <a:off x="-540652" y="5216193"/>
            <a:ext cx="10676860" cy="71769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endParaRPr lang="it-IT" sz="2000" u="sng" dirty="0"/>
          </a:p>
        </p:txBody>
      </p:sp>
      <p:sp>
        <p:nvSpPr>
          <p:cNvPr id="3" name="Titolo 1">
            <a:extLst>
              <a:ext uri="{FF2B5EF4-FFF2-40B4-BE49-F238E27FC236}">
                <a16:creationId xmlns:a16="http://schemas.microsoft.com/office/drawing/2014/main" id="{4A6CC070-556B-C220-73D6-49DF3A7CF759}"/>
              </a:ext>
            </a:extLst>
          </p:cNvPr>
          <p:cNvSpPr txBox="1">
            <a:spLocks/>
          </p:cNvSpPr>
          <p:nvPr/>
        </p:nvSpPr>
        <p:spPr>
          <a:xfrm>
            <a:off x="757569" y="5436066"/>
            <a:ext cx="11178313" cy="132137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just"/>
            <a:endParaRPr lang="it-IT" sz="1600" i="1" dirty="0">
              <a:latin typeface="Calibri" panose="020F0502020204030204" pitchFamily="34" charset="0"/>
              <a:cs typeface="Calibri" panose="020F0502020204030204" pitchFamily="34" charset="0"/>
            </a:endParaRPr>
          </a:p>
        </p:txBody>
      </p:sp>
      <p:pic>
        <p:nvPicPr>
          <p:cNvPr id="7" name="Immagine 6" descr="Immagine che contiene testo, numero, software, schermata&#10;&#10;Descrizione generata automaticamente">
            <a:extLst>
              <a:ext uri="{FF2B5EF4-FFF2-40B4-BE49-F238E27FC236}">
                <a16:creationId xmlns:a16="http://schemas.microsoft.com/office/drawing/2014/main" id="{EB43A114-7F06-47A0-7CDB-FBE0D776B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3" y="592281"/>
            <a:ext cx="7083423" cy="3413023"/>
          </a:xfrm>
          <a:prstGeom prst="rect">
            <a:avLst/>
          </a:prstGeom>
        </p:spPr>
      </p:pic>
      <p:pic>
        <p:nvPicPr>
          <p:cNvPr id="5" name="Immagine 4">
            <a:extLst>
              <a:ext uri="{FF2B5EF4-FFF2-40B4-BE49-F238E27FC236}">
                <a16:creationId xmlns:a16="http://schemas.microsoft.com/office/drawing/2014/main" id="{6C5261A0-6359-D8DD-4BF6-1944A09BD4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6534" y="1687683"/>
            <a:ext cx="6562371" cy="2878953"/>
          </a:xfrm>
          <a:prstGeom prst="rect">
            <a:avLst/>
          </a:prstGeom>
        </p:spPr>
      </p:pic>
      <p:pic>
        <p:nvPicPr>
          <p:cNvPr id="2" name="Immagine 1">
            <a:extLst>
              <a:ext uri="{FF2B5EF4-FFF2-40B4-BE49-F238E27FC236}">
                <a16:creationId xmlns:a16="http://schemas.microsoft.com/office/drawing/2014/main" id="{C392FD3A-B4FB-74EB-974A-51E33D4EC7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14706" y="2375827"/>
            <a:ext cx="5530315" cy="2619623"/>
          </a:xfrm>
          <a:prstGeom prst="rect">
            <a:avLst/>
          </a:prstGeom>
        </p:spPr>
      </p:pic>
      <p:pic>
        <p:nvPicPr>
          <p:cNvPr id="6" name="Immagine 5" descr="Immagine che contiene testo, software, Icona del computer, numero&#10;&#10;Descrizione generata automaticamente">
            <a:extLst>
              <a:ext uri="{FF2B5EF4-FFF2-40B4-BE49-F238E27FC236}">
                <a16:creationId xmlns:a16="http://schemas.microsoft.com/office/drawing/2014/main" id="{B1AB49A9-4BF1-6D72-07FA-697145065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0282" y="2946146"/>
            <a:ext cx="6173808" cy="2987746"/>
          </a:xfrm>
          <a:prstGeom prst="rect">
            <a:avLst/>
          </a:prstGeom>
        </p:spPr>
      </p:pic>
      <p:sp>
        <p:nvSpPr>
          <p:cNvPr id="10" name="Sottotitolo 4">
            <a:extLst>
              <a:ext uri="{FF2B5EF4-FFF2-40B4-BE49-F238E27FC236}">
                <a16:creationId xmlns:a16="http://schemas.microsoft.com/office/drawing/2014/main" id="{BF14DAA6-2931-333F-6E72-3FE88EBCA93C}"/>
              </a:ext>
            </a:extLst>
          </p:cNvPr>
          <p:cNvSpPr>
            <a:spLocks noGrp="1"/>
          </p:cNvSpPr>
          <p:nvPr>
            <p:ph type="subTitle" idx="1"/>
          </p:nvPr>
        </p:nvSpPr>
        <p:spPr>
          <a:xfrm>
            <a:off x="757569" y="128745"/>
            <a:ext cx="9471541" cy="428624"/>
          </a:xfrm>
        </p:spPr>
        <p:txBody>
          <a:bodyPr vert="horz" lIns="91440" tIns="45720" rIns="91440" bIns="45720" rtlCol="0">
            <a:normAutofit lnSpcReduction="10000"/>
          </a:bodyPr>
          <a:lstStyle/>
          <a:p>
            <a:pPr algn="l"/>
            <a:r>
              <a:rPr lang="it-IT" sz="2000" dirty="0">
                <a:solidFill>
                  <a:srgbClr val="10606C"/>
                </a:solidFill>
                <a:effectLst>
                  <a:outerShdw blurRad="152400" dist="38100" dir="2700000" algn="tl">
                    <a:srgbClr val="000000">
                      <a:alpha val="36000"/>
                    </a:srgbClr>
                  </a:outerShdw>
                </a:effectLst>
                <a:latin typeface="+mn-lt"/>
                <a:ea typeface="+mn-ea"/>
                <a:cs typeface="+mn-cs"/>
              </a:rPr>
              <a:t>Anagrafica delle Missioni</a:t>
            </a:r>
          </a:p>
        </p:txBody>
      </p:sp>
    </p:spTree>
    <p:extLst>
      <p:ext uri="{BB962C8B-B14F-4D97-AF65-F5344CB8AC3E}">
        <p14:creationId xmlns:p14="http://schemas.microsoft.com/office/powerpoint/2010/main" val="275007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BE9ADD7-35F9-7387-4515-E93AA9998D6D}"/>
              </a:ext>
            </a:extLst>
          </p:cNvPr>
          <p:cNvPicPr>
            <a:picLocks noChangeAspect="1"/>
          </p:cNvPicPr>
          <p:nvPr/>
        </p:nvPicPr>
        <p:blipFill rotWithShape="1">
          <a:blip r:embed="rId3">
            <a:extLst>
              <a:ext uri="{28A0092B-C50C-407E-A947-70E740481C1C}">
                <a14:useLocalDpi xmlns:a14="http://schemas.microsoft.com/office/drawing/2010/main" val="0"/>
              </a:ext>
            </a:extLst>
          </a:blip>
          <a:srcRect b="4733"/>
          <a:stretch/>
        </p:blipFill>
        <p:spPr>
          <a:xfrm>
            <a:off x="714455" y="539403"/>
            <a:ext cx="11210644" cy="5136889"/>
          </a:xfrm>
          <a:prstGeom prst="rect">
            <a:avLst/>
          </a:prstGeom>
        </p:spPr>
      </p:pic>
      <p:sp>
        <p:nvSpPr>
          <p:cNvPr id="2" name="Titolo 1">
            <a:extLst>
              <a:ext uri="{FF2B5EF4-FFF2-40B4-BE49-F238E27FC236}">
                <a16:creationId xmlns:a16="http://schemas.microsoft.com/office/drawing/2014/main" id="{2B8D7D71-B6C8-7F8A-6EFF-17ABF069F9C9}"/>
              </a:ext>
            </a:extLst>
          </p:cNvPr>
          <p:cNvSpPr txBox="1">
            <a:spLocks/>
          </p:cNvSpPr>
          <p:nvPr/>
        </p:nvSpPr>
        <p:spPr>
          <a:xfrm>
            <a:off x="714455" y="5163424"/>
            <a:ext cx="11296874" cy="158415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just"/>
            <a:endParaRPr lang="it-IT" sz="1400" i="1" dirty="0">
              <a:latin typeface="Calibri" panose="020F0502020204030204" pitchFamily="34" charset="0"/>
              <a:cs typeface="Calibri" panose="020F0502020204030204" pitchFamily="34" charset="0"/>
            </a:endParaRPr>
          </a:p>
        </p:txBody>
      </p:sp>
      <p:sp>
        <p:nvSpPr>
          <p:cNvPr id="8" name="Sottotitolo 4">
            <a:extLst>
              <a:ext uri="{FF2B5EF4-FFF2-40B4-BE49-F238E27FC236}">
                <a16:creationId xmlns:a16="http://schemas.microsoft.com/office/drawing/2014/main" id="{6168E878-A075-257F-7819-2CC8679D0308}"/>
              </a:ext>
            </a:extLst>
          </p:cNvPr>
          <p:cNvSpPr>
            <a:spLocks noGrp="1"/>
          </p:cNvSpPr>
          <p:nvPr>
            <p:ph type="subTitle" idx="1"/>
          </p:nvPr>
        </p:nvSpPr>
        <p:spPr>
          <a:xfrm>
            <a:off x="714455" y="110779"/>
            <a:ext cx="9471541" cy="428624"/>
          </a:xfrm>
        </p:spPr>
        <p:txBody>
          <a:bodyPr vert="horz" lIns="91440" tIns="45720" rIns="91440" bIns="45720" rtlCol="0">
            <a:normAutofit lnSpcReduction="10000"/>
          </a:bodyPr>
          <a:lstStyle/>
          <a:p>
            <a:pPr algn="l"/>
            <a:r>
              <a:rPr lang="it-IT" sz="2000" dirty="0">
                <a:solidFill>
                  <a:srgbClr val="10606C"/>
                </a:solidFill>
                <a:effectLst>
                  <a:outerShdw blurRad="152400" dist="38100" dir="2700000" algn="tl">
                    <a:srgbClr val="000000">
                      <a:alpha val="36000"/>
                    </a:srgbClr>
                  </a:outerShdw>
                </a:effectLst>
                <a:latin typeface="+mn-lt"/>
                <a:ea typeface="+mn-ea"/>
                <a:cs typeface="+mn-cs"/>
              </a:rPr>
              <a:t>MONITORAGGIO delle Missioni</a:t>
            </a:r>
          </a:p>
        </p:txBody>
      </p:sp>
    </p:spTree>
    <p:extLst>
      <p:ext uri="{BB962C8B-B14F-4D97-AF65-F5344CB8AC3E}">
        <p14:creationId xmlns:p14="http://schemas.microsoft.com/office/powerpoint/2010/main" val="80245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7C6546C-8C02-9A18-C456-EED74A1EF9E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4154025" y="476226"/>
            <a:ext cx="3880774" cy="2306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asellaDiTesto 6">
            <a:extLst>
              <a:ext uri="{FF2B5EF4-FFF2-40B4-BE49-F238E27FC236}">
                <a16:creationId xmlns:a16="http://schemas.microsoft.com/office/drawing/2014/main" id="{271F814A-BC90-C607-D929-3AA301FC5820}"/>
              </a:ext>
            </a:extLst>
          </p:cNvPr>
          <p:cNvSpPr txBox="1"/>
          <p:nvPr/>
        </p:nvSpPr>
        <p:spPr>
          <a:xfrm>
            <a:off x="2695174" y="1353312"/>
            <a:ext cx="7512851" cy="41513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66" name="Segnaposto contenuto 65">
            <a:extLst>
              <a:ext uri="{FF2B5EF4-FFF2-40B4-BE49-F238E27FC236}">
                <a16:creationId xmlns:a16="http://schemas.microsoft.com/office/drawing/2014/main" id="{3B2279EA-4B8C-646C-EDBB-CE97A24E44B8}"/>
              </a:ext>
            </a:extLst>
          </p:cNvPr>
          <p:cNvSpPr>
            <a:spLocks noGrp="1"/>
          </p:cNvSpPr>
          <p:nvPr>
            <p:ph idx="1"/>
          </p:nvPr>
        </p:nvSpPr>
        <p:spPr>
          <a:xfrm>
            <a:off x="993676" y="3429001"/>
            <a:ext cx="9905999" cy="1291958"/>
          </a:xfrm>
        </p:spPr>
        <p:txBody>
          <a:bodyPr>
            <a:normAutofit fontScale="47500" lnSpcReduction="20000"/>
          </a:bodyPr>
          <a:lstStyle/>
          <a:p>
            <a:pPr marL="0" indent="0" algn="ctr">
              <a:buNone/>
            </a:pPr>
            <a:r>
              <a:rPr lang="en-US" sz="3800" b="1" i="0" dirty="0" err="1">
                <a:solidFill>
                  <a:srgbClr val="000000"/>
                </a:solidFill>
                <a:effectLst/>
                <a:latin typeface="Calibri" panose="020F0502020204030204" pitchFamily="34" charset="0"/>
              </a:rPr>
              <a:t>ReDiT</a:t>
            </a:r>
            <a:r>
              <a:rPr lang="en-US" sz="3800" b="1" i="0" dirty="0">
                <a:solidFill>
                  <a:srgbClr val="000000"/>
                </a:solidFill>
                <a:effectLst/>
                <a:latin typeface="Calibri" panose="020F0502020204030204" pitchFamily="34" charset="0"/>
              </a:rPr>
              <a:t> </a:t>
            </a:r>
          </a:p>
          <a:p>
            <a:pPr marL="0" indent="0" algn="ctr">
              <a:buNone/>
            </a:pPr>
            <a:r>
              <a:rPr lang="en-US" sz="3800" b="1" i="0" dirty="0">
                <a:solidFill>
                  <a:srgbClr val="000000"/>
                </a:solidFill>
                <a:effectLst/>
                <a:latin typeface="Calibri" panose="020F0502020204030204" pitchFamily="34" charset="0"/>
              </a:rPr>
              <a:t>a new strategy of Retail in Digital Transformation era</a:t>
            </a:r>
          </a:p>
          <a:p>
            <a:pPr marL="0" indent="0" algn="ctr">
              <a:buNone/>
            </a:pPr>
            <a:r>
              <a:rPr lang="it-IT" sz="2800" b="0" i="0" dirty="0">
                <a:solidFill>
                  <a:srgbClr val="000000"/>
                </a:solidFill>
                <a:effectLst/>
                <a:latin typeface="Calibri" panose="020F0502020204030204" pitchFamily="34" charset="0"/>
              </a:rPr>
              <a:t>P.O. FESR 2014-2020 – Regolamento Regionale n.17/2014 – Titolo II Capo2 – "Aiuti ai programmi integrati promossi da PICCOLE IMPRESE" –PIA (ART.27) – Progetto: ReDiT – Pratica: OYNJVY9</a:t>
            </a:r>
            <a:endParaRPr lang="it-IT" sz="3600" dirty="0"/>
          </a:p>
        </p:txBody>
      </p:sp>
      <p:pic>
        <p:nvPicPr>
          <p:cNvPr id="68" name="Elemento grafico 67">
            <a:extLst>
              <a:ext uri="{FF2B5EF4-FFF2-40B4-BE49-F238E27FC236}">
                <a16:creationId xmlns:a16="http://schemas.microsoft.com/office/drawing/2014/main" id="{8F65808D-1F58-DB1F-93FA-372C99E799C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9213" t="3946" r="43829" b="88435"/>
          <a:stretch/>
        </p:blipFill>
        <p:spPr>
          <a:xfrm>
            <a:off x="3733353" y="4720959"/>
            <a:ext cx="1700736" cy="1080758"/>
          </a:xfrm>
          <a:prstGeom prst="rect">
            <a:avLst/>
          </a:prstGeom>
        </p:spPr>
      </p:pic>
      <p:sp>
        <p:nvSpPr>
          <p:cNvPr id="53" name="Freeform 4">
            <a:extLst>
              <a:ext uri="{FF2B5EF4-FFF2-40B4-BE49-F238E27FC236}">
                <a16:creationId xmlns:a16="http://schemas.microsoft.com/office/drawing/2014/main" id="{8116CCAF-A48A-A2C0-2602-26DF3305B557}"/>
              </a:ext>
            </a:extLst>
          </p:cNvPr>
          <p:cNvSpPr/>
          <p:nvPr/>
        </p:nvSpPr>
        <p:spPr>
          <a:xfrm>
            <a:off x="0" y="5995514"/>
            <a:ext cx="1265357" cy="862486"/>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6">
              <a:alphaModFix amt="50000"/>
              <a:extLst>
                <a:ext uri="{96DAC541-7B7A-43D3-8B79-37D633B846F1}">
                  <asvg:svgBlip xmlns:asvg="http://schemas.microsoft.com/office/drawing/2016/SVG/main" r:embed="rId7"/>
                </a:ext>
              </a:extLst>
            </a:blip>
            <a:stretch>
              <a:fillRect l="-48457" t="-33816" b="-1"/>
            </a:stretch>
          </a:blipFill>
        </p:spPr>
        <p:txBody>
          <a:bodyPr/>
          <a:lstStyle/>
          <a:p>
            <a:endParaRPr lang="it-IT" dirty="0"/>
          </a:p>
        </p:txBody>
      </p:sp>
      <p:sp>
        <p:nvSpPr>
          <p:cNvPr id="2" name="Freeform 4">
            <a:extLst>
              <a:ext uri="{FF2B5EF4-FFF2-40B4-BE49-F238E27FC236}">
                <a16:creationId xmlns:a16="http://schemas.microsoft.com/office/drawing/2014/main" id="{7EA20A78-E87A-E416-24E1-2F274CD5A65E}"/>
              </a:ext>
            </a:extLst>
          </p:cNvPr>
          <p:cNvSpPr/>
          <p:nvPr/>
        </p:nvSpPr>
        <p:spPr>
          <a:xfrm>
            <a:off x="11172825" y="5995514"/>
            <a:ext cx="1019176" cy="862486"/>
          </a:xfrm>
          <a:custGeom>
            <a:avLst/>
            <a:gdLst/>
            <a:ahLst/>
            <a:cxnLst/>
            <a:rect l="l" t="t" r="r" b="b"/>
            <a:pathLst>
              <a:path w="2486016" h="1527398">
                <a:moveTo>
                  <a:pt x="0" y="0"/>
                </a:moveTo>
                <a:lnTo>
                  <a:pt x="2486016" y="0"/>
                </a:lnTo>
                <a:lnTo>
                  <a:pt x="2486016" y="1527398"/>
                </a:lnTo>
                <a:lnTo>
                  <a:pt x="0" y="1527398"/>
                </a:lnTo>
                <a:lnTo>
                  <a:pt x="0" y="0"/>
                </a:lnTo>
                <a:close/>
              </a:path>
            </a:pathLst>
          </a:custGeom>
          <a:blipFill>
            <a:blip r:embed="rId6">
              <a:alphaModFix amt="50000"/>
              <a:extLst>
                <a:ext uri="{96DAC541-7B7A-43D3-8B79-37D633B846F1}">
                  <asvg:svgBlip xmlns:asvg="http://schemas.microsoft.com/office/drawing/2016/SVG/main" r:embed="rId7"/>
                </a:ext>
              </a:extLst>
            </a:blip>
            <a:stretch>
              <a:fillRect l="-74183" t="-33816" r="-10135" b="-1"/>
            </a:stretch>
          </a:blipFill>
        </p:spPr>
        <p:txBody>
          <a:bodyPr/>
          <a:lstStyle/>
          <a:p>
            <a:endParaRPr lang="it-IT" dirty="0"/>
          </a:p>
        </p:txBody>
      </p:sp>
      <p:pic>
        <p:nvPicPr>
          <p:cNvPr id="4" name="Immagine 3" descr="Immagine che contiene Carattere, Elementi grafici, schermata, nero&#10;&#10;Descrizione generata automaticamente">
            <a:extLst>
              <a:ext uri="{FF2B5EF4-FFF2-40B4-BE49-F238E27FC236}">
                <a16:creationId xmlns:a16="http://schemas.microsoft.com/office/drawing/2014/main" id="{BBF7B51B-F5AB-03A1-A8A3-06675D71FB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2854" y="4720959"/>
            <a:ext cx="2276405" cy="1080758"/>
          </a:xfrm>
          <a:prstGeom prst="rect">
            <a:avLst/>
          </a:prstGeom>
        </p:spPr>
      </p:pic>
    </p:spTree>
    <p:extLst>
      <p:ext uri="{BB962C8B-B14F-4D97-AF65-F5344CB8AC3E}">
        <p14:creationId xmlns:p14="http://schemas.microsoft.com/office/powerpoint/2010/main" val="208295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8200DED-FDFD-25E2-657E-8B0152CD06C5}"/>
              </a:ext>
            </a:extLst>
          </p:cNvPr>
          <p:cNvSpPr>
            <a:spLocks noGrp="1"/>
          </p:cNvSpPr>
          <p:nvPr>
            <p:ph type="ctrTitle"/>
          </p:nvPr>
        </p:nvSpPr>
        <p:spPr>
          <a:xfrm>
            <a:off x="1050471" y="771677"/>
            <a:ext cx="4723720" cy="1085364"/>
          </a:xfrm>
        </p:spPr>
        <p:txBody>
          <a:bodyPr>
            <a:normAutofit/>
          </a:bodyPr>
          <a:lstStyle/>
          <a:p>
            <a:pPr marL="342900" indent="-342900" algn="l">
              <a:buFont typeface="Arial" panose="020B0604020202020204" pitchFamily="34" charset="0"/>
              <a:buChar char="•"/>
            </a:pPr>
            <a:r>
              <a:rPr lang="en-US" sz="2200" b="1" cap="none" dirty="0">
                <a:latin typeface="Calibri" panose="020F0502020204030204" pitchFamily="34" charset="0"/>
                <a:cs typeface="Calibri" panose="020F0502020204030204" pitchFamily="34" charset="0"/>
              </a:rPr>
              <a:t>Partner di Progetto:</a:t>
            </a:r>
            <a:endParaRPr lang="it-IT" cap="none" dirty="0"/>
          </a:p>
        </p:txBody>
      </p:sp>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462089" y="134145"/>
            <a:ext cx="9471541" cy="428624"/>
          </a:xfrm>
        </p:spPr>
        <p:txBody>
          <a:bodyPr>
            <a:normAutofit lnSpcReduction="10000"/>
          </a:bodyPr>
          <a:lstStyle/>
          <a:p>
            <a:pPr algn="l"/>
            <a:r>
              <a:rPr lang="it-IT" dirty="0">
                <a:solidFill>
                  <a:srgbClr val="10606C"/>
                </a:solidFill>
              </a:rPr>
              <a:t>DATI SALIENTI PROGETTO</a:t>
            </a:r>
          </a:p>
        </p:txBody>
      </p:sp>
      <p:pic>
        <p:nvPicPr>
          <p:cNvPr id="3" name="Elemento grafico 2">
            <a:extLst>
              <a:ext uri="{FF2B5EF4-FFF2-40B4-BE49-F238E27FC236}">
                <a16:creationId xmlns:a16="http://schemas.microsoft.com/office/drawing/2014/main" id="{8C3000CE-AB07-26A9-763D-AEAC5815318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9213" t="3946" r="43829" b="88435"/>
          <a:stretch/>
        </p:blipFill>
        <p:spPr>
          <a:xfrm>
            <a:off x="4301672" y="758171"/>
            <a:ext cx="1131924" cy="719298"/>
          </a:xfrm>
          <a:prstGeom prst="rect">
            <a:avLst/>
          </a:prstGeom>
        </p:spPr>
      </p:pic>
      <p:sp>
        <p:nvSpPr>
          <p:cNvPr id="23" name="Titolo 3">
            <a:extLst>
              <a:ext uri="{FF2B5EF4-FFF2-40B4-BE49-F238E27FC236}">
                <a16:creationId xmlns:a16="http://schemas.microsoft.com/office/drawing/2014/main" id="{665DAFF8-5A91-C11C-335F-8FC3DCE8E7E8}"/>
              </a:ext>
            </a:extLst>
          </p:cNvPr>
          <p:cNvSpPr txBox="1">
            <a:spLocks/>
          </p:cNvSpPr>
          <p:nvPr/>
        </p:nvSpPr>
        <p:spPr>
          <a:xfrm>
            <a:off x="971448" y="2552694"/>
            <a:ext cx="3251201" cy="382169"/>
          </a:xfrm>
          <a:prstGeom prst="rect">
            <a:avLst/>
          </a:prstGeom>
        </p:spPr>
        <p:txBody>
          <a:bodyPr vert="horz" lIns="91440" tIns="45720" rIns="91440" bIns="45720" rtlCol="0" anchor="t">
            <a:noAutofit/>
          </a:bodyPr>
          <a:lstStyle>
            <a:lvl1pPr algn="just" defTabSz="914400" rtl="0" eaLnBrk="1" latinLnBrk="0" hangingPunct="1">
              <a:lnSpc>
                <a:spcPct val="90000"/>
              </a:lnSpc>
              <a:spcBef>
                <a:spcPct val="0"/>
              </a:spcBef>
              <a:buNone/>
              <a:defRPr sz="1800" kern="1200" cap="none" baseline="0">
                <a:solidFill>
                  <a:schemeClr val="tx1"/>
                </a:solidFill>
                <a:effectLst/>
                <a:latin typeface="Calibri" panose="020F0502020204030204" pitchFamily="34" charset="0"/>
                <a:ea typeface="+mj-ea"/>
                <a:cs typeface="Calibri" panose="020F0502020204030204" pitchFamily="34" charset="0"/>
              </a:defRPr>
            </a:lvl1pPr>
          </a:lstStyle>
          <a:p>
            <a:pPr marL="342900" indent="-342900" algn="l">
              <a:buFont typeface="Arial" panose="020B0604020202020204" pitchFamily="34" charset="0"/>
              <a:buChar char="•"/>
            </a:pPr>
            <a:r>
              <a:rPr lang="it-IT" sz="2200" b="1" dirty="0"/>
              <a:t>Progetto cofinanziato:</a:t>
            </a:r>
            <a:endParaRPr lang="it-IT" dirty="0"/>
          </a:p>
        </p:txBody>
      </p:sp>
      <p:sp>
        <p:nvSpPr>
          <p:cNvPr id="26" name="CasellaDiTesto 25">
            <a:extLst>
              <a:ext uri="{FF2B5EF4-FFF2-40B4-BE49-F238E27FC236}">
                <a16:creationId xmlns:a16="http://schemas.microsoft.com/office/drawing/2014/main" id="{E5516A05-1F0D-27C1-0D62-5680B0AA7937}"/>
              </a:ext>
            </a:extLst>
          </p:cNvPr>
          <p:cNvSpPr txBox="1"/>
          <p:nvPr/>
        </p:nvSpPr>
        <p:spPr>
          <a:xfrm>
            <a:off x="4049135" y="2476811"/>
            <a:ext cx="6884495" cy="646331"/>
          </a:xfrm>
          <a:prstGeom prst="rect">
            <a:avLst/>
          </a:prstGeom>
          <a:noFill/>
        </p:spPr>
        <p:txBody>
          <a:bodyPr wrap="square">
            <a:spAutoFit/>
          </a:bodyPr>
          <a:lstStyle/>
          <a:p>
            <a:pPr algn="just"/>
            <a:r>
              <a:rPr lang="it-IT" sz="1800" dirty="0"/>
              <a:t>P.O. FESR 2014 – 2020 – Regolamento Regionale n. 17/2014 – Titolo II Capo 2 - "Aiuti ai programmi integrati promossi da PMI” – PIA (ART. 27). </a:t>
            </a:r>
            <a:endParaRPr lang="it-IT" dirty="0"/>
          </a:p>
        </p:txBody>
      </p:sp>
      <p:sp>
        <p:nvSpPr>
          <p:cNvPr id="31" name="CasellaDiTesto 30">
            <a:extLst>
              <a:ext uri="{FF2B5EF4-FFF2-40B4-BE49-F238E27FC236}">
                <a16:creationId xmlns:a16="http://schemas.microsoft.com/office/drawing/2014/main" id="{903FCF93-D0A0-9E87-FA11-4B5C46A3C4BC}"/>
              </a:ext>
            </a:extLst>
          </p:cNvPr>
          <p:cNvSpPr txBox="1"/>
          <p:nvPr/>
        </p:nvSpPr>
        <p:spPr>
          <a:xfrm>
            <a:off x="1050471" y="4933547"/>
            <a:ext cx="3439886" cy="430887"/>
          </a:xfrm>
          <a:prstGeom prst="rect">
            <a:avLst/>
          </a:prstGeom>
          <a:noFill/>
        </p:spPr>
        <p:txBody>
          <a:bodyPr wrap="square">
            <a:spAutoFit/>
          </a:bodyPr>
          <a:lstStyle/>
          <a:p>
            <a:pPr marL="342900" indent="-342900">
              <a:buFont typeface="Arial" panose="020B0604020202020204" pitchFamily="34" charset="0"/>
              <a:buChar char="•"/>
            </a:pPr>
            <a:r>
              <a:rPr lang="it-IT" sz="2200" b="1" dirty="0"/>
              <a:t>Data inizio/fine R&amp;S:</a:t>
            </a:r>
          </a:p>
        </p:txBody>
      </p:sp>
      <p:sp>
        <p:nvSpPr>
          <p:cNvPr id="32" name="CasellaDiTesto 31">
            <a:extLst>
              <a:ext uri="{FF2B5EF4-FFF2-40B4-BE49-F238E27FC236}">
                <a16:creationId xmlns:a16="http://schemas.microsoft.com/office/drawing/2014/main" id="{41A7DC12-757C-4EEF-E38F-531A3CB8B358}"/>
              </a:ext>
            </a:extLst>
          </p:cNvPr>
          <p:cNvSpPr txBox="1"/>
          <p:nvPr/>
        </p:nvSpPr>
        <p:spPr>
          <a:xfrm>
            <a:off x="4301672" y="5034418"/>
            <a:ext cx="6096000" cy="646331"/>
          </a:xfrm>
          <a:prstGeom prst="rect">
            <a:avLst/>
          </a:prstGeom>
          <a:noFill/>
        </p:spPr>
        <p:txBody>
          <a:bodyPr wrap="square">
            <a:spAutoFit/>
          </a:bodyPr>
          <a:lstStyle/>
          <a:p>
            <a:r>
              <a:rPr lang="it-IT" sz="1800" dirty="0"/>
              <a:t>01/10/2021 – 31/03/2024</a:t>
            </a:r>
          </a:p>
          <a:p>
            <a:endParaRPr lang="it-IT" dirty="0"/>
          </a:p>
        </p:txBody>
      </p:sp>
      <p:pic>
        <p:nvPicPr>
          <p:cNvPr id="6" name="Immagine 5" descr="Immagine che contiene Carattere, Elementi grafici, schermata, nero&#10;&#10;Descrizione generata automaticamente">
            <a:extLst>
              <a:ext uri="{FF2B5EF4-FFF2-40B4-BE49-F238E27FC236}">
                <a16:creationId xmlns:a16="http://schemas.microsoft.com/office/drawing/2014/main" id="{B9CE36E1-B47F-C8A5-1316-9F1FE6CCB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191" y="590947"/>
            <a:ext cx="2276405" cy="1080758"/>
          </a:xfrm>
          <a:prstGeom prst="rect">
            <a:avLst/>
          </a:prstGeom>
        </p:spPr>
      </p:pic>
    </p:spTree>
    <p:extLst>
      <p:ext uri="{BB962C8B-B14F-4D97-AF65-F5344CB8AC3E}">
        <p14:creationId xmlns:p14="http://schemas.microsoft.com/office/powerpoint/2010/main" val="130047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4359360" y="403560"/>
            <a:ext cx="2062440" cy="213840"/>
          </a:xfrm>
          <a:prstGeom prst="rect">
            <a:avLst/>
          </a:prstGeom>
          <a:noFill/>
          <a:ln>
            <a:noFill/>
          </a:ln>
        </p:spPr>
        <p:style>
          <a:lnRef idx="0">
            <a:scrgbClr r="0" g="0" b="0"/>
          </a:lnRef>
          <a:fillRef idx="0">
            <a:scrgbClr r="0" g="0" b="0"/>
          </a:fillRef>
          <a:effectRef idx="0">
            <a:scrgbClr r="0" g="0" b="0"/>
          </a:effectRef>
          <a:fontRef idx="minor"/>
        </p:style>
        <p:txBody>
          <a:bodyPr/>
          <a:lstStyle/>
          <a:p>
            <a:endParaRPr lang="it-IT"/>
          </a:p>
        </p:txBody>
      </p:sp>
      <p:sp>
        <p:nvSpPr>
          <p:cNvPr id="12" name="CasellaDiTesto 11">
            <a:extLst>
              <a:ext uri="{FF2B5EF4-FFF2-40B4-BE49-F238E27FC236}">
                <a16:creationId xmlns:a16="http://schemas.microsoft.com/office/drawing/2014/main" id="{9F5B8AD3-8DC2-4304-99F8-6296AEC22F44}"/>
              </a:ext>
            </a:extLst>
          </p:cNvPr>
          <p:cNvSpPr txBox="1"/>
          <p:nvPr/>
        </p:nvSpPr>
        <p:spPr>
          <a:xfrm>
            <a:off x="604675" y="301979"/>
            <a:ext cx="6470116" cy="461665"/>
          </a:xfrm>
          <a:prstGeom prst="rect">
            <a:avLst/>
          </a:prstGeom>
        </p:spPr>
        <p:txBody>
          <a:bodyPr vert="horz" lIns="91440" tIns="45720" rIns="91440" bIns="45720" rtlCol="0">
            <a:normAutofit/>
          </a:bodyPr>
          <a:lstStyle>
            <a:lvl1pPr indent="0" defTabSz="914400">
              <a:lnSpc>
                <a:spcPct val="120000"/>
              </a:lnSpc>
              <a:spcBef>
                <a:spcPts val="1000"/>
              </a:spcBef>
              <a:buSzPct val="125000"/>
              <a:buFont typeface="Arial" panose="020B0604020202020204" pitchFamily="34" charset="0"/>
              <a:buNone/>
              <a:defRPr sz="2000" cap="all" baseline="0">
                <a:solidFill>
                  <a:srgbClr val="10606C"/>
                </a:solidFill>
                <a:effectLst>
                  <a:outerShdw blurRad="152400" dist="38100" dir="2700000" algn="tl">
                    <a:srgbClr val="000000">
                      <a:alpha val="36000"/>
                    </a:srgbClr>
                  </a:outerShdw>
                </a:effectLst>
              </a:defRPr>
            </a:lvl1pPr>
            <a:lvl2pPr indent="0" algn="ctr" defTabSz="914400">
              <a:lnSpc>
                <a:spcPct val="120000"/>
              </a:lnSpc>
              <a:spcBef>
                <a:spcPts val="500"/>
              </a:spcBef>
              <a:buSzPct val="125000"/>
              <a:buFont typeface="Arial" panose="020B0604020202020204" pitchFamily="34" charset="0"/>
              <a:buNone/>
              <a:defRPr sz="2000">
                <a:effectLst>
                  <a:outerShdw blurRad="152400" dist="38100" dir="2700000" algn="tl">
                    <a:srgbClr val="000000">
                      <a:alpha val="36000"/>
                    </a:srgbClr>
                  </a:outerShdw>
                </a:effectLst>
              </a:defRPr>
            </a:lvl2pPr>
            <a:lvl3pPr indent="0" algn="ctr" defTabSz="914400">
              <a:lnSpc>
                <a:spcPct val="120000"/>
              </a:lnSpc>
              <a:spcBef>
                <a:spcPts val="500"/>
              </a:spcBef>
              <a:buSzPct val="125000"/>
              <a:buFont typeface="Arial" panose="020B0604020202020204" pitchFamily="34" charset="0"/>
              <a:buNone/>
              <a:defRPr>
                <a:effectLst>
                  <a:outerShdw blurRad="152400" dist="38100" dir="2700000" algn="tl">
                    <a:srgbClr val="000000">
                      <a:alpha val="36000"/>
                    </a:srgbClr>
                  </a:outerShdw>
                </a:effectLst>
              </a:defRPr>
            </a:lvl3pPr>
            <a:lvl4pPr indent="0" algn="ctr" defTabSz="914400">
              <a:lnSpc>
                <a:spcPct val="120000"/>
              </a:lnSpc>
              <a:spcBef>
                <a:spcPts val="500"/>
              </a:spcBef>
              <a:buSzPct val="125000"/>
              <a:buFont typeface="Arial" panose="020B0604020202020204" pitchFamily="34" charset="0"/>
              <a:buNone/>
              <a:defRPr sz="1600">
                <a:effectLst>
                  <a:outerShdw blurRad="152400" dist="38100" dir="2700000" algn="tl">
                    <a:srgbClr val="000000">
                      <a:alpha val="36000"/>
                    </a:srgbClr>
                  </a:outerShdw>
                </a:effectLst>
              </a:defRPr>
            </a:lvl4pPr>
            <a:lvl5pPr indent="0" algn="ctr" defTabSz="914400">
              <a:lnSpc>
                <a:spcPct val="120000"/>
              </a:lnSpc>
              <a:spcBef>
                <a:spcPts val="500"/>
              </a:spcBef>
              <a:buSzPct val="125000"/>
              <a:buFont typeface="Arial" panose="020B0604020202020204" pitchFamily="34" charset="0"/>
              <a:buNone/>
              <a:defRPr sz="1600">
                <a:effectLst>
                  <a:outerShdw blurRad="152400" dist="38100" dir="2700000" algn="tl">
                    <a:srgbClr val="000000">
                      <a:alpha val="36000"/>
                    </a:srgbClr>
                  </a:outerShdw>
                </a:effectLst>
              </a:defRPr>
            </a:lvl5pPr>
            <a:lvl6pPr indent="0" algn="ctr" defTabSz="914400">
              <a:lnSpc>
                <a:spcPct val="120000"/>
              </a:lnSpc>
              <a:spcBef>
                <a:spcPts val="500"/>
              </a:spcBef>
              <a:buSzPct val="125000"/>
              <a:buFont typeface="Arial" panose="020B0604020202020204" pitchFamily="34" charset="0"/>
              <a:buNone/>
              <a:defRPr sz="1600"/>
            </a:lvl6pPr>
            <a:lvl7pPr indent="0" algn="ctr" defTabSz="914400">
              <a:lnSpc>
                <a:spcPct val="120000"/>
              </a:lnSpc>
              <a:spcBef>
                <a:spcPts val="500"/>
              </a:spcBef>
              <a:buSzPct val="125000"/>
              <a:buFont typeface="Arial" panose="020B0604020202020204" pitchFamily="34" charset="0"/>
              <a:buNone/>
              <a:defRPr sz="1600"/>
            </a:lvl7pPr>
            <a:lvl8pPr indent="0" algn="ctr" defTabSz="914400">
              <a:lnSpc>
                <a:spcPct val="120000"/>
              </a:lnSpc>
              <a:spcBef>
                <a:spcPts val="500"/>
              </a:spcBef>
              <a:buSzPct val="125000"/>
              <a:buFont typeface="Arial" panose="020B0604020202020204" pitchFamily="34" charset="0"/>
              <a:buNone/>
              <a:defRPr sz="1600"/>
            </a:lvl8pPr>
            <a:lvl9pPr indent="0" algn="ctr" defTabSz="914400">
              <a:lnSpc>
                <a:spcPct val="120000"/>
              </a:lnSpc>
              <a:spcBef>
                <a:spcPts val="500"/>
              </a:spcBef>
              <a:buSzPct val="125000"/>
              <a:buFont typeface="Arial" panose="020B0604020202020204" pitchFamily="34" charset="0"/>
              <a:buNone/>
              <a:defRPr sz="1600"/>
            </a:lvl9pPr>
          </a:lstStyle>
          <a:p>
            <a:r>
              <a:rPr lang="it-IT" dirty="0"/>
              <a:t>CHI SIAMO</a:t>
            </a:r>
          </a:p>
        </p:txBody>
      </p:sp>
      <p:pic>
        <p:nvPicPr>
          <p:cNvPr id="7" name="Immagine 6" descr="Immagine che contiene luce, disegnando, segnale&#10;&#10;Descrizione generata automaticamente">
            <a:extLst>
              <a:ext uri="{FF2B5EF4-FFF2-40B4-BE49-F238E27FC236}">
                <a16:creationId xmlns:a16="http://schemas.microsoft.com/office/drawing/2014/main" id="{5B2805BE-41AC-48BF-834B-93CD023AF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76" y="1022578"/>
            <a:ext cx="2081271" cy="1699231"/>
          </a:xfrm>
          <a:prstGeom prst="rect">
            <a:avLst/>
          </a:prstGeom>
        </p:spPr>
      </p:pic>
      <p:sp>
        <p:nvSpPr>
          <p:cNvPr id="2" name="CasellaDiTesto 1">
            <a:extLst>
              <a:ext uri="{FF2B5EF4-FFF2-40B4-BE49-F238E27FC236}">
                <a16:creationId xmlns:a16="http://schemas.microsoft.com/office/drawing/2014/main" id="{3636DC03-AD2B-43D6-8B60-0D4E89189FC3}"/>
              </a:ext>
            </a:extLst>
          </p:cNvPr>
          <p:cNvSpPr txBox="1"/>
          <p:nvPr/>
        </p:nvSpPr>
        <p:spPr>
          <a:xfrm>
            <a:off x="3839733" y="1098992"/>
            <a:ext cx="8089670" cy="5432256"/>
          </a:xfrm>
          <a:prstGeom prst="rect">
            <a:avLst/>
          </a:prstGeom>
          <a:noFill/>
        </p:spPr>
        <p:txBody>
          <a:bodyPr wrap="square" rtlCol="0">
            <a:spAutoFit/>
          </a:bodyPr>
          <a:lstStyle/>
          <a:p>
            <a:pPr algn="just"/>
            <a:r>
              <a:rPr lang="it-IT" spc="-1" dirty="0">
                <a:latin typeface="Calibri" panose="020F0502020204030204" pitchFamily="34" charset="0"/>
                <a:ea typeface="Source Sans Pro Light" panose="020B0403030403020204" pitchFamily="34" charset="0"/>
                <a:cs typeface="Calibri" panose="020F0502020204030204" pitchFamily="34" charset="0"/>
              </a:rPr>
              <a:t>La Kad3 </a:t>
            </a:r>
            <a:r>
              <a:rPr lang="it-IT" spc="-1" dirty="0" err="1">
                <a:latin typeface="Calibri" panose="020F0502020204030204" pitchFamily="34" charset="0"/>
                <a:ea typeface="Source Sans Pro Light" panose="020B0403030403020204" pitchFamily="34" charset="0"/>
                <a:cs typeface="Calibri" panose="020F0502020204030204" pitchFamily="34" charset="0"/>
              </a:rPr>
              <a:t>Srl</a:t>
            </a:r>
            <a:r>
              <a:rPr lang="it-IT" spc="-1" dirty="0">
                <a:latin typeface="Calibri" panose="020F0502020204030204" pitchFamily="34" charset="0"/>
                <a:ea typeface="Source Sans Pro Light" panose="020B0403030403020204" pitchFamily="34" charset="0"/>
                <a:cs typeface="Calibri" panose="020F0502020204030204" pitchFamily="34" charset="0"/>
              </a:rPr>
              <a:t>, nata nel 2006, è una società specializzata nell’erogazione di servizi di Ricerca e Sviluppo, consulenza tecnica ed ingegneria integrata in ambito industriale. Opera nei settori:</a:t>
            </a:r>
          </a:p>
          <a:p>
            <a:pPr algn="just"/>
            <a:endParaRPr lang="it-IT" spc="-1" dirty="0">
              <a:latin typeface="Calibri" panose="020F0502020204030204" pitchFamily="34" charset="0"/>
              <a:ea typeface="Source Sans Pro Light" panose="020B0403030403020204" pitchFamily="34" charset="0"/>
              <a:cs typeface="Calibri" panose="020F0502020204030204" pitchFamily="34" charset="0"/>
            </a:endParaRPr>
          </a:p>
          <a:p>
            <a:pPr marL="285750" indent="-285750">
              <a:buClr>
                <a:srgbClr val="00B0F0"/>
              </a:buClr>
              <a:buFont typeface="Arial" panose="020B0604020202020204" pitchFamily="34" charset="0"/>
              <a:buChar char="•"/>
            </a:pPr>
            <a:r>
              <a:rPr lang="it-IT" spc="-1" dirty="0">
                <a:latin typeface="Calibri" panose="020F0502020204030204" pitchFamily="34" charset="0"/>
                <a:ea typeface="Source Sans Pro Light" panose="020B0403030403020204" pitchFamily="34" charset="0"/>
                <a:cs typeface="Calibri" panose="020F0502020204030204" pitchFamily="34" charset="0"/>
              </a:rPr>
              <a:t>Meccanica e Meccatronica;</a:t>
            </a:r>
          </a:p>
          <a:p>
            <a:pPr marL="285750" indent="-285750">
              <a:buClr>
                <a:srgbClr val="00B0F0"/>
              </a:buClr>
              <a:buFont typeface="Arial" panose="020B0604020202020204" pitchFamily="34" charset="0"/>
              <a:buChar char="•"/>
            </a:pPr>
            <a:r>
              <a:rPr lang="it-IT" spc="-1" dirty="0">
                <a:latin typeface="Calibri" panose="020F0502020204030204" pitchFamily="34" charset="0"/>
                <a:ea typeface="Source Sans Pro Light" panose="020B0403030403020204" pitchFamily="34" charset="0"/>
                <a:cs typeface="Calibri" panose="020F0502020204030204" pitchFamily="34" charset="0"/>
              </a:rPr>
              <a:t>Elettrica e Elettronica;</a:t>
            </a:r>
          </a:p>
          <a:p>
            <a:pPr marL="285750" indent="-285750">
              <a:buClr>
                <a:srgbClr val="00B0F0"/>
              </a:buClr>
              <a:buFont typeface="Arial" panose="020B0604020202020204" pitchFamily="34" charset="0"/>
              <a:buChar char="•"/>
            </a:pPr>
            <a:r>
              <a:rPr lang="it-IT" sz="1800" dirty="0">
                <a:effectLst/>
                <a:latin typeface="Calibri" panose="020F0502020204030204" pitchFamily="34" charset="0"/>
                <a:ea typeface="Calibri" panose="020F0502020204030204" pitchFamily="34" charset="0"/>
              </a:rPr>
              <a:t>ICT e Robotica.</a:t>
            </a:r>
            <a:endParaRPr lang="it-IT" spc="-1" dirty="0">
              <a:latin typeface="Calibri" panose="020F0502020204030204" pitchFamily="34" charset="0"/>
              <a:ea typeface="Source Sans Pro Light" panose="020B0403030403020204" pitchFamily="34" charset="0"/>
              <a:cs typeface="Calibri" panose="020F0502020204030204" pitchFamily="34" charset="0"/>
            </a:endParaRPr>
          </a:p>
          <a:p>
            <a:pPr>
              <a:buClr>
                <a:srgbClr val="00B0F0"/>
              </a:buClr>
            </a:pPr>
            <a:endParaRPr lang="it-IT" spc="-1" dirty="0">
              <a:latin typeface="Calibri" panose="020F0502020204030204" pitchFamily="34" charset="0"/>
              <a:ea typeface="Source Sans Pro Light" panose="020B0403030403020204" pitchFamily="34" charset="0"/>
              <a:cs typeface="Calibri" panose="020F0502020204030204" pitchFamily="34" charset="0"/>
            </a:endParaRPr>
          </a:p>
          <a:p>
            <a:pPr>
              <a:buClr>
                <a:srgbClr val="00B0F0"/>
              </a:buClr>
            </a:pPr>
            <a:r>
              <a:rPr lang="it-IT" spc="-1" dirty="0">
                <a:latin typeface="Calibri" panose="020F0502020204030204" pitchFamily="34" charset="0"/>
                <a:ea typeface="Source Sans Pro Light" panose="020B0403030403020204" pitchFamily="34" charset="0"/>
                <a:cs typeface="Calibri" panose="020F0502020204030204" pitchFamily="34" charset="0"/>
              </a:rPr>
              <a:t>Erogando servizi alle aziende di:</a:t>
            </a:r>
          </a:p>
          <a:p>
            <a:pPr>
              <a:buClr>
                <a:srgbClr val="00B0F0"/>
              </a:buClr>
            </a:pPr>
            <a:endParaRPr lang="it-IT" spc="-1" dirty="0">
              <a:latin typeface="Calibri" panose="020F0502020204030204" pitchFamily="34" charset="0"/>
              <a:ea typeface="Source Sans Pro Light" panose="020B0403030403020204" pitchFamily="34" charset="0"/>
              <a:cs typeface="Calibri" panose="020F0502020204030204" pitchFamily="34" charset="0"/>
            </a:endParaRPr>
          </a:p>
          <a:p>
            <a:pPr marL="285750" indent="-285750">
              <a:buClr>
                <a:srgbClr val="00B0F0"/>
              </a:buClr>
              <a:buFont typeface="Arial" panose="020B0604020202020204" pitchFamily="34" charset="0"/>
              <a:buChar char="•"/>
            </a:pPr>
            <a:r>
              <a:rPr lang="it-IT" altLang="it-IT" dirty="0">
                <a:latin typeface="Calibri" panose="020F0502020204030204" pitchFamily="34" charset="0"/>
                <a:ea typeface="Source Sans Pro Light" panose="020B0403030403020204" pitchFamily="34" charset="0"/>
                <a:cs typeface="Calibri" panose="020F0502020204030204" pitchFamily="34" charset="0"/>
              </a:rPr>
              <a:t>Ingegneria di prodotto - </a:t>
            </a:r>
            <a:r>
              <a:rPr lang="it-IT" spc="-1" dirty="0">
                <a:latin typeface="Calibri" panose="020F0502020204030204" pitchFamily="34" charset="0"/>
                <a:ea typeface="Source Sans Pro Light" panose="020B0403030403020204" pitchFamily="34" charset="0"/>
                <a:cs typeface="Calibri" panose="020F0502020204030204" pitchFamily="34" charset="0"/>
              </a:rPr>
              <a:t>Design e progettazione; </a:t>
            </a:r>
            <a:r>
              <a:rPr lang="it-IT" altLang="it-IT" dirty="0">
                <a:latin typeface="Calibri" panose="020F0502020204030204" pitchFamily="34" charset="0"/>
                <a:ea typeface="Source Sans Pro Light" panose="020B0403030403020204" pitchFamily="34" charset="0"/>
                <a:cs typeface="Calibri" panose="020F0502020204030204" pitchFamily="34" charset="0"/>
              </a:rPr>
              <a:t>Modellazione 3D (Surface Design,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Sheetmetal</a:t>
            </a:r>
            <a:r>
              <a:rPr lang="it-IT" altLang="it-IT" dirty="0">
                <a:latin typeface="Calibri" panose="020F0502020204030204" pitchFamily="34" charset="0"/>
                <a:ea typeface="Source Sans Pro Light" panose="020B0403030403020204" pitchFamily="34" charset="0"/>
                <a:cs typeface="Calibri" panose="020F0502020204030204" pitchFamily="34" charset="0"/>
              </a:rPr>
              <a:t> Design,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Piping</a:t>
            </a:r>
            <a:r>
              <a:rPr lang="it-IT" altLang="it-IT" dirty="0">
                <a:latin typeface="Calibri" panose="020F0502020204030204" pitchFamily="34" charset="0"/>
                <a:ea typeface="Source Sans Pro Light" panose="020B0403030403020204" pitchFamily="34" charset="0"/>
                <a:cs typeface="Calibri" panose="020F0502020204030204" pitchFamily="34" charset="0"/>
              </a:rPr>
              <a:t> &amp;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Cabling</a:t>
            </a:r>
            <a:r>
              <a:rPr lang="it-IT" altLang="it-IT" dirty="0">
                <a:latin typeface="Calibri" panose="020F0502020204030204" pitchFamily="34" charset="0"/>
                <a:ea typeface="Source Sans Pro Light" panose="020B0403030403020204" pitchFamily="34" charset="0"/>
                <a:cs typeface="Calibri" panose="020F0502020204030204" pitchFamily="34" charset="0"/>
              </a:rPr>
              <a:t>,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Mechanism</a:t>
            </a:r>
            <a:r>
              <a:rPr lang="it-IT" altLang="it-IT" dirty="0">
                <a:latin typeface="Calibri" panose="020F0502020204030204" pitchFamily="34" charset="0"/>
                <a:ea typeface="Source Sans Pro Light" panose="020B0403030403020204" pitchFamily="34" charset="0"/>
                <a:cs typeface="Calibri" panose="020F0502020204030204" pitchFamily="34" charset="0"/>
              </a:rPr>
              <a:t>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Modeling</a:t>
            </a:r>
            <a:r>
              <a:rPr lang="it-IT" altLang="it-IT" dirty="0">
                <a:latin typeface="Calibri" panose="020F0502020204030204" pitchFamily="34" charset="0"/>
                <a:ea typeface="Source Sans Pro Light" panose="020B0403030403020204" pitchFamily="34" charset="0"/>
                <a:cs typeface="Calibri" panose="020F0502020204030204" pitchFamily="34" charset="0"/>
              </a:rPr>
              <a:t>)</a:t>
            </a:r>
          </a:p>
          <a:p>
            <a:pPr marL="285750" indent="-285750">
              <a:buClr>
                <a:srgbClr val="00B0F0"/>
              </a:buClr>
              <a:buFont typeface="Arial" panose="020B0604020202020204" pitchFamily="34" charset="0"/>
              <a:buChar char="•"/>
            </a:pPr>
            <a:r>
              <a:rPr lang="it-IT" altLang="it-IT" dirty="0">
                <a:latin typeface="Calibri" panose="020F0502020204030204" pitchFamily="34" charset="0"/>
                <a:ea typeface="Source Sans Pro Light" panose="020B0403030403020204" pitchFamily="34" charset="0"/>
                <a:cs typeface="Calibri" panose="020F0502020204030204" pitchFamily="34" charset="0"/>
              </a:rPr>
              <a:t>Ingegneria di processo –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Plant</a:t>
            </a:r>
            <a:r>
              <a:rPr lang="it-IT" altLang="it-IT" dirty="0">
                <a:latin typeface="Calibri" panose="020F0502020204030204" pitchFamily="34" charset="0"/>
                <a:ea typeface="Source Sans Pro Light" panose="020B0403030403020204" pitchFamily="34" charset="0"/>
                <a:cs typeface="Calibri" panose="020F0502020204030204" pitchFamily="34" charset="0"/>
              </a:rPr>
              <a:t>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simulation</a:t>
            </a:r>
            <a:r>
              <a:rPr lang="it-IT" altLang="it-IT" dirty="0">
                <a:latin typeface="Calibri" panose="020F0502020204030204" pitchFamily="34" charset="0"/>
                <a:ea typeface="Source Sans Pro Light" panose="020B0403030403020204" pitchFamily="34" charset="0"/>
                <a:cs typeface="Calibri" panose="020F0502020204030204" pitchFamily="34" charset="0"/>
              </a:rPr>
              <a:t> &amp;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optimization</a:t>
            </a:r>
            <a:endParaRPr lang="it-IT" altLang="it-IT" dirty="0">
              <a:latin typeface="Calibri" panose="020F0502020204030204" pitchFamily="34" charset="0"/>
              <a:ea typeface="Source Sans Pro Light" panose="020B0403030403020204" pitchFamily="34" charset="0"/>
              <a:cs typeface="Calibri" panose="020F0502020204030204" pitchFamily="34" charset="0"/>
            </a:endParaRPr>
          </a:p>
          <a:p>
            <a:pPr marL="285750" indent="-285750">
              <a:buClr>
                <a:srgbClr val="00B0F0"/>
              </a:buClr>
              <a:buFont typeface="Arial" panose="020B0604020202020204" pitchFamily="34" charset="0"/>
              <a:buChar char="•"/>
            </a:pPr>
            <a:r>
              <a:rPr lang="it-IT" spc="-1" dirty="0">
                <a:latin typeface="Calibri" panose="020F0502020204030204" pitchFamily="34" charset="0"/>
                <a:ea typeface="Source Sans Pro Light" panose="020B0403030403020204" pitchFamily="34" charset="0"/>
                <a:cs typeface="Calibri" panose="020F0502020204030204" pitchFamily="34" charset="0"/>
              </a:rPr>
              <a:t>Analisi e simulazioni - </a:t>
            </a:r>
            <a:r>
              <a:rPr lang="it-IT" altLang="it-IT" dirty="0">
                <a:latin typeface="Calibri" panose="020F0502020204030204" pitchFamily="34" charset="0"/>
                <a:ea typeface="Source Sans Pro Light" panose="020B0403030403020204" pitchFamily="34" charset="0"/>
                <a:cs typeface="Calibri" panose="020F0502020204030204" pitchFamily="34" charset="0"/>
              </a:rPr>
              <a:t>Analisi agli elementi finiti (FEM) ; Analisi termofluidodinamiche e </a:t>
            </a:r>
            <a:r>
              <a:rPr lang="it-IT" altLang="it-IT" dirty="0" err="1">
                <a:latin typeface="Calibri" panose="020F0502020204030204" pitchFamily="34" charset="0"/>
                <a:ea typeface="Source Sans Pro Light" panose="020B0403030403020204" pitchFamily="34" charset="0"/>
                <a:cs typeface="Calibri" panose="020F0502020204030204" pitchFamily="34" charset="0"/>
              </a:rPr>
              <a:t>multiphysics</a:t>
            </a:r>
            <a:r>
              <a:rPr lang="it-IT" altLang="it-IT" dirty="0">
                <a:latin typeface="Calibri" panose="020F0502020204030204" pitchFamily="34" charset="0"/>
                <a:ea typeface="Source Sans Pro Light" panose="020B0403030403020204" pitchFamily="34" charset="0"/>
                <a:cs typeface="Calibri" panose="020F0502020204030204" pitchFamily="34" charset="0"/>
              </a:rPr>
              <a:t> (CFD) ;</a:t>
            </a:r>
          </a:p>
          <a:p>
            <a:pPr marL="285750" indent="-285750">
              <a:buClr>
                <a:srgbClr val="00B0F0"/>
              </a:buClr>
              <a:buFont typeface="Arial" panose="020B0604020202020204" pitchFamily="34" charset="0"/>
              <a:buChar char="•"/>
            </a:pPr>
            <a:r>
              <a:rPr lang="it-IT" spc="-1" dirty="0">
                <a:latin typeface="Calibri" panose="020F0502020204030204" pitchFamily="34" charset="0"/>
                <a:ea typeface="Source Sans Pro Light" panose="020B0403030403020204" pitchFamily="34" charset="0"/>
                <a:cs typeface="Calibri" panose="020F0502020204030204" pitchFamily="34" charset="0"/>
              </a:rPr>
              <a:t>Integrazione di sistemi</a:t>
            </a:r>
          </a:p>
          <a:p>
            <a:pPr marL="285750" indent="-285750">
              <a:buClr>
                <a:srgbClr val="00B0F0"/>
              </a:buClr>
              <a:buFont typeface="Arial" panose="020B0604020202020204" pitchFamily="34" charset="0"/>
              <a:buChar char="•"/>
            </a:pPr>
            <a:r>
              <a:rPr lang="it-IT" spc="-1" dirty="0">
                <a:latin typeface="Calibri" panose="020F0502020204030204" pitchFamily="34" charset="0"/>
                <a:ea typeface="Source Sans Pro Light" panose="020B0403030403020204" pitchFamily="34" charset="0"/>
                <a:cs typeface="Calibri" panose="020F0502020204030204" pitchFamily="34" charset="0"/>
              </a:rPr>
              <a:t>Ricerca e Sviluppo/prototipazione</a:t>
            </a:r>
          </a:p>
          <a:p>
            <a:pPr>
              <a:spcBef>
                <a:spcPts val="288"/>
              </a:spcBef>
              <a:spcAft>
                <a:spcPts val="288"/>
              </a:spcAft>
              <a:buClrTx/>
              <a:buFontTx/>
              <a:buNone/>
            </a:pPr>
            <a:endParaRPr lang="it-IT" altLang="it-IT" dirty="0">
              <a:solidFill>
                <a:srgbClr val="000000"/>
              </a:solidFill>
              <a:latin typeface="Source Sans Pro Light" panose="020B0403030403020204" pitchFamily="34" charset="0"/>
              <a:ea typeface="Source Sans Pro Light" panose="020B0403030403020204" pitchFamily="34" charset="0"/>
              <a:cs typeface="Arial" panose="020B0604020202020204" pitchFamily="34" charset="0"/>
            </a:endParaRPr>
          </a:p>
          <a:p>
            <a:pPr marL="360363" indent="-360363">
              <a:buClr>
                <a:srgbClr val="00B0F0"/>
              </a:buClr>
              <a:buFont typeface="Wingdings" pitchFamily="2" charset="2"/>
              <a:buChar char="q"/>
            </a:pPr>
            <a:endParaRPr lang="it-IT" spc="-1" dirty="0">
              <a:latin typeface="Source Sans Pro Light" panose="020B0403030403020204" pitchFamily="34" charset="0"/>
              <a:ea typeface="Source Sans Pro Light" panose="020B0403030403020204" pitchFamily="34" charset="0"/>
            </a:endParaRPr>
          </a:p>
        </p:txBody>
      </p:sp>
      <p:pic>
        <p:nvPicPr>
          <p:cNvPr id="1028" name="Picture 4" descr="Risultati immagini per progettazione meccanica png">
            <a:extLst>
              <a:ext uri="{FF2B5EF4-FFF2-40B4-BE49-F238E27FC236}">
                <a16:creationId xmlns:a16="http://schemas.microsoft.com/office/drawing/2014/main" id="{99531CD7-6EB8-42FE-AB23-853E5BAEE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5" y="3953620"/>
            <a:ext cx="2879786" cy="2371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progettazione meccanica png">
            <a:extLst>
              <a:ext uri="{FF2B5EF4-FFF2-40B4-BE49-F238E27FC236}">
                <a16:creationId xmlns:a16="http://schemas.microsoft.com/office/drawing/2014/main" id="{629DA4A6-760C-42AA-8C78-C591EF2DDF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03618" y="2755240"/>
            <a:ext cx="3636115" cy="1030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progettazione  png">
            <a:extLst>
              <a:ext uri="{FF2B5EF4-FFF2-40B4-BE49-F238E27FC236}">
                <a16:creationId xmlns:a16="http://schemas.microsoft.com/office/drawing/2014/main" id="{95C11F0B-BB9B-4A83-8D33-7AEE4DBF9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5442" y="1782554"/>
            <a:ext cx="3318782" cy="19453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Grafico 2">
            <a:extLst>
              <a:ext uri="{FF2B5EF4-FFF2-40B4-BE49-F238E27FC236}">
                <a16:creationId xmlns:a16="http://schemas.microsoft.com/office/drawing/2014/main" id="{667BF92B-4F29-9629-30F6-89406855504D}"/>
              </a:ext>
            </a:extLst>
          </p:cNvPr>
          <p:cNvGraphicFramePr>
            <a:graphicFrameLocks/>
          </p:cNvGraphicFramePr>
          <p:nvPr>
            <p:extLst>
              <p:ext uri="{D42A27DB-BD31-4B8C-83A1-F6EECF244321}">
                <p14:modId xmlns:p14="http://schemas.microsoft.com/office/powerpoint/2010/main" val="2060648619"/>
              </p:ext>
            </p:extLst>
          </p:nvPr>
        </p:nvGraphicFramePr>
        <p:xfrm>
          <a:off x="8664146" y="4870304"/>
          <a:ext cx="3620529" cy="234450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29626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74202" y="53182"/>
            <a:ext cx="9471541" cy="428624"/>
          </a:xfrm>
        </p:spPr>
        <p:txBody>
          <a:bodyPr vert="horz" lIns="91440" tIns="45720" rIns="91440" bIns="45720" rtlCol="0">
            <a:normAutofit lnSpcReduction="10000"/>
          </a:bodyPr>
          <a:lstStyle/>
          <a:p>
            <a:pPr algn="l"/>
            <a:r>
              <a:rPr lang="it-IT" dirty="0">
                <a:solidFill>
                  <a:srgbClr val="10606C"/>
                </a:solidFill>
              </a:rPr>
              <a:t>SCOPO PROGETTO DI R&amp;S</a:t>
            </a:r>
          </a:p>
        </p:txBody>
      </p:sp>
      <p:pic>
        <p:nvPicPr>
          <p:cNvPr id="5122" name="Picture 2">
            <a:extLst>
              <a:ext uri="{FF2B5EF4-FFF2-40B4-BE49-F238E27FC236}">
                <a16:creationId xmlns:a16="http://schemas.microsoft.com/office/drawing/2014/main" id="{FC91A854-C3F4-EDC8-B75A-668AD065B7E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54963" y="2118141"/>
            <a:ext cx="6793407" cy="38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D4FE5818-F071-5B46-C06F-AC330D2CD19F}"/>
              </a:ext>
            </a:extLst>
          </p:cNvPr>
          <p:cNvSpPr txBox="1"/>
          <p:nvPr/>
        </p:nvSpPr>
        <p:spPr>
          <a:xfrm>
            <a:off x="1074202" y="481806"/>
            <a:ext cx="9815513" cy="1569660"/>
          </a:xfrm>
          <a:prstGeom prst="rect">
            <a:avLst/>
          </a:prstGeom>
          <a:noFill/>
        </p:spPr>
        <p:txBody>
          <a:bodyPr wrap="square">
            <a:spAutoFit/>
          </a:bodyPr>
          <a:lstStyle/>
          <a:p>
            <a:pPr algn="just"/>
            <a:r>
              <a:rPr lang="it-IT" sz="1600" dirty="0"/>
              <a:t>Implementazione di una soluzione di vendita basata </a:t>
            </a:r>
            <a:r>
              <a:rPr lang="it-IT" sz="1600" b="1" dirty="0"/>
              <a:t>su marketing </a:t>
            </a:r>
            <a:r>
              <a:rPr lang="it-IT" sz="1600" b="1" dirty="0" err="1"/>
              <a:t>omnicanale</a:t>
            </a:r>
            <a:r>
              <a:rPr lang="it-IT" sz="1600" b="1" dirty="0"/>
              <a:t> integrata con un sistema di gestione di scorte, magazzino e ordini</a:t>
            </a:r>
            <a:r>
              <a:rPr lang="it-IT" sz="1600" dirty="0"/>
              <a:t>. L’obiettivo di tale sistema integrato sarà quello di incrementare l’efficienza nella catena logistica e fornire visibilità in tempo reale su dati ed eventi rilevanti, facendo leva sulla collaborazione estesa tra tutti gli attori coinvolti e garantendo all’utente finale una esperienza fluida e continua senza interruzioni nei passaggi da un canale all’altro. </a:t>
            </a:r>
            <a:r>
              <a:rPr lang="it-IT" sz="1600" b="1" dirty="0"/>
              <a:t>La Kad3 srl si occuperà della definizione, progettazione e sviluppo della soluzione di dark-store picking per l’e-commerce. </a:t>
            </a:r>
          </a:p>
        </p:txBody>
      </p:sp>
    </p:spTree>
    <p:extLst>
      <p:ext uri="{BB962C8B-B14F-4D97-AF65-F5344CB8AC3E}">
        <p14:creationId xmlns:p14="http://schemas.microsoft.com/office/powerpoint/2010/main" val="314334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E0F7805A-FE9E-B003-3EF0-A4622535F3FA}"/>
              </a:ext>
            </a:extLst>
          </p:cNvPr>
          <p:cNvGraphicFramePr>
            <a:graphicFrameLocks noGrp="1"/>
          </p:cNvGraphicFramePr>
          <p:nvPr>
            <p:extLst>
              <p:ext uri="{D42A27DB-BD31-4B8C-83A1-F6EECF244321}">
                <p14:modId xmlns:p14="http://schemas.microsoft.com/office/powerpoint/2010/main" val="3874094508"/>
              </p:ext>
            </p:extLst>
          </p:nvPr>
        </p:nvGraphicFramePr>
        <p:xfrm>
          <a:off x="1247419" y="575469"/>
          <a:ext cx="10120491" cy="5487186"/>
        </p:xfrm>
        <a:graphic>
          <a:graphicData uri="http://schemas.openxmlformats.org/drawingml/2006/table">
            <a:tbl>
              <a:tblPr>
                <a:tableStyleId>{5C22544A-7EE6-4342-B048-85BDC9FD1C3A}</a:tableStyleId>
              </a:tblPr>
              <a:tblGrid>
                <a:gridCol w="597612">
                  <a:extLst>
                    <a:ext uri="{9D8B030D-6E8A-4147-A177-3AD203B41FA5}">
                      <a16:colId xmlns:a16="http://schemas.microsoft.com/office/drawing/2014/main" val="390325934"/>
                    </a:ext>
                  </a:extLst>
                </a:gridCol>
                <a:gridCol w="9522879">
                  <a:extLst>
                    <a:ext uri="{9D8B030D-6E8A-4147-A177-3AD203B41FA5}">
                      <a16:colId xmlns:a16="http://schemas.microsoft.com/office/drawing/2014/main" val="2390035076"/>
                    </a:ext>
                  </a:extLst>
                </a:gridCol>
              </a:tblGrid>
              <a:tr h="366546">
                <a:tc>
                  <a:txBody>
                    <a:bodyPr/>
                    <a:lstStyle/>
                    <a:p>
                      <a:pPr algn="ctr" fontAlgn="b"/>
                      <a:r>
                        <a:rPr lang="it-IT" sz="1200" b="1" u="none" strike="noStrike" dirty="0">
                          <a:effectLst/>
                        </a:rPr>
                        <a:t>Resp.</a:t>
                      </a:r>
                      <a:endParaRPr lang="it-IT" sz="1200" b="1" i="0" u="none" strike="noStrike" dirty="0">
                        <a:solidFill>
                          <a:srgbClr val="000000"/>
                        </a:solidFill>
                        <a:effectLst/>
                        <a:latin typeface="Calibri" panose="020F0502020204030204" pitchFamily="34" charset="0"/>
                      </a:endParaRPr>
                    </a:p>
                  </a:txBody>
                  <a:tcPr marL="0" marR="0" marT="0" marB="0" anchor="ctr">
                    <a:solidFill>
                      <a:srgbClr val="00B0F0"/>
                    </a:solidFill>
                  </a:tcPr>
                </a:tc>
                <a:tc>
                  <a:txBody>
                    <a:bodyPr/>
                    <a:lstStyle/>
                    <a:p>
                      <a:pPr algn="ctr" fontAlgn="b"/>
                      <a:r>
                        <a:rPr lang="it-IT" sz="1200" b="1" u="none" strike="noStrike" dirty="0">
                          <a:effectLst/>
                        </a:rPr>
                        <a:t>Deliverable</a:t>
                      </a:r>
                      <a:endParaRPr lang="it-IT" sz="1200" b="1" i="0" u="none" strike="noStrike" dirty="0">
                        <a:solidFill>
                          <a:srgbClr val="000000"/>
                        </a:solidFill>
                        <a:effectLst/>
                        <a:latin typeface="Calibri" panose="020F0502020204030204" pitchFamily="34" charset="0"/>
                      </a:endParaRPr>
                    </a:p>
                  </a:txBody>
                  <a:tcPr marL="0" marR="0" marT="0" marB="0" anchor="ctr">
                    <a:solidFill>
                      <a:srgbClr val="00B0F0"/>
                    </a:solidFill>
                  </a:tcPr>
                </a:tc>
                <a:extLst>
                  <a:ext uri="{0D108BD9-81ED-4DB2-BD59-A6C34878D82A}">
                    <a16:rowId xmlns:a16="http://schemas.microsoft.com/office/drawing/2014/main" val="1397019329"/>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D1.1 - Report relativo all'analisi dello stato dell'arte e definizione dei requirements per le soluzioni di dark store picking </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1893497927"/>
                  </a:ext>
                </a:extLst>
              </a:tr>
              <a:tr h="177240">
                <a:tc>
                  <a:txBody>
                    <a:bodyPr/>
                    <a:lstStyle/>
                    <a:p>
                      <a:pPr algn="ctr" fontAlgn="b"/>
                      <a:r>
                        <a:rPr lang="it-IT" sz="1200" u="none" strike="noStrike" dirty="0">
                          <a:effectLst/>
                        </a:rPr>
                        <a:t>SIDEA</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it-IT" sz="1200" u="none" strike="noStrike" dirty="0">
                          <a:effectLst/>
                        </a:rPr>
                        <a:t>D1.2 - Report relativo all'analisi dello stato dell'arte e definizione dei requirements per la soluzione di marketing </a:t>
                      </a:r>
                      <a:r>
                        <a:rPr lang="it-IT" sz="1200" u="none" strike="noStrike" dirty="0" err="1">
                          <a:effectLst/>
                        </a:rPr>
                        <a:t>omnicanale</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3079354321"/>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D2.1 - Architettura dell'Automatic Warehouse e specifiche sui protocolli di comunicazione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1096003204"/>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D2.2 - Specifiche del Field Orchestrator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2625127088"/>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D2.3 - Specifiche del sistema di riconoscimento delle immagini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1769310929"/>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D2.4 - Specifiche del modulo per il controllo del cobot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796767750"/>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D2.5 - Specifiche del magazzino automatico e del suo modulo di interfaccia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631877700"/>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a:effectLst/>
                        </a:rPr>
                        <a:t>D2.6 - Specifiche della metodologia Dark Store Optimization (DSO) [Resp. Kad3]. </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341658092"/>
                  </a:ext>
                </a:extLst>
              </a:tr>
              <a:tr h="177240">
                <a:tc>
                  <a:txBody>
                    <a:bodyPr/>
                    <a:lstStyle/>
                    <a:p>
                      <a:pPr algn="ctr" fontAlgn="b"/>
                      <a:r>
                        <a:rPr lang="it-IT" sz="1200" u="none" strike="noStrike" dirty="0">
                          <a:effectLst/>
                        </a:rPr>
                        <a:t>SIDEA</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it-IT" sz="1200" u="none" strike="noStrike" dirty="0">
                          <a:effectLst/>
                        </a:rPr>
                        <a:t>D3.1 – Architettura dell’Omnichannel Spider e specifiche sui protocolli di comunicazione [Resp. Sidea Group].</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19514370"/>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it-IT" sz="1200" u="none" strike="noStrike" dirty="0">
                          <a:effectLst/>
                        </a:rPr>
                        <a:t>D3.2 – Specifiche del Middleware [Resp. Sidea Group].</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732212979"/>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D3.3 – </a:t>
                      </a:r>
                      <a:r>
                        <a:rPr lang="en-US" sz="1200" u="none" strike="noStrike" dirty="0" err="1">
                          <a:effectLst/>
                        </a:rPr>
                        <a:t>Specifiche</a:t>
                      </a:r>
                      <a:r>
                        <a:rPr lang="en-US" sz="1200" u="none" strike="noStrike" dirty="0">
                          <a:effectLst/>
                        </a:rPr>
                        <a:t> del modulo Product, Order and Warehouse Management (POW)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1319394048"/>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D3.4 – </a:t>
                      </a:r>
                      <a:r>
                        <a:rPr lang="en-US" sz="1200" u="none" strike="noStrike" dirty="0" err="1">
                          <a:effectLst/>
                        </a:rPr>
                        <a:t>Specifiche</a:t>
                      </a:r>
                      <a:r>
                        <a:rPr lang="en-US" sz="1200" u="none" strike="noStrike" dirty="0">
                          <a:effectLst/>
                        </a:rPr>
                        <a:t> del modulo Customer And Resource Management (CARM)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161857658"/>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D3.5 – </a:t>
                      </a:r>
                      <a:r>
                        <a:rPr lang="en-US" sz="1200" u="none" strike="noStrike" dirty="0" err="1">
                          <a:effectLst/>
                        </a:rPr>
                        <a:t>Specifiche</a:t>
                      </a:r>
                      <a:r>
                        <a:rPr lang="en-US" sz="1200" u="none" strike="noStrike" dirty="0">
                          <a:effectLst/>
                        </a:rPr>
                        <a:t> del modulo Marketing Management (MM)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485068080"/>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en-US" sz="1200" u="none" strike="noStrike" dirty="0">
                          <a:effectLst/>
                        </a:rPr>
                        <a:t>D4.1 – ReDiT- Warehouse Orchestrator [Resp. Kad3].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922107358"/>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en-US" sz="1200" u="none" strike="noStrike" dirty="0">
                          <a:effectLst/>
                        </a:rPr>
                        <a:t>D4.2 – ReDiT-APEPS: Automatic </a:t>
                      </a:r>
                      <a:r>
                        <a:rPr lang="en-US" sz="1200" u="none" strike="noStrike" dirty="0" err="1">
                          <a:effectLst/>
                        </a:rPr>
                        <a:t>Pick&amp;Place</a:t>
                      </a:r>
                      <a:r>
                        <a:rPr lang="en-US" sz="1200" u="none" strike="noStrike" dirty="0">
                          <a:effectLst/>
                        </a:rPr>
                        <a:t> System [Resp. Kad3].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4128346307"/>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en-US" sz="1200" u="none" strike="noStrike" dirty="0">
                          <a:effectLst/>
                        </a:rPr>
                        <a:t>D4.3 – ReDiT-DSO: Dark Store Optimization [Resp. Kad3].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387626053"/>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en-US" sz="1200" u="none" strike="noStrike">
                          <a:effectLst/>
                        </a:rPr>
                        <a:t>D4.4 – ReDiT Automatic Warehouse [Resp. Kad3].</a:t>
                      </a:r>
                      <a:endParaRPr lang="en-US"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641129240"/>
                  </a:ext>
                </a:extLst>
              </a:tr>
              <a:tr h="177240">
                <a:tc>
                  <a:txBody>
                    <a:bodyPr/>
                    <a:lstStyle/>
                    <a:p>
                      <a:pPr algn="ctr" fontAlgn="b"/>
                      <a:r>
                        <a:rPr lang="it-IT" sz="1200" u="none" strike="noStrike" dirty="0">
                          <a:effectLst/>
                        </a:rPr>
                        <a:t>SIDEA</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D5.1 – </a:t>
                      </a:r>
                      <a:r>
                        <a:rPr lang="en-US" sz="1200" u="none" strike="noStrike" dirty="0" err="1">
                          <a:effectLst/>
                        </a:rPr>
                        <a:t>ReDiT</a:t>
                      </a:r>
                      <a:r>
                        <a:rPr lang="en-US" sz="1200" u="none" strike="noStrike" dirty="0">
                          <a:effectLst/>
                        </a:rPr>
                        <a:t>-Middleware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519443961"/>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D5.2 – ReDiT-POW: Product, Order and Warehouse Management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1224479649"/>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D5.3 – ReDiT-CARM: Customer And Resource Management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4103880441"/>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D5.4 – ReDiT-MM: Marketing Management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3270648250"/>
                  </a:ext>
                </a:extLst>
              </a:tr>
              <a:tr h="177240">
                <a:tc>
                  <a:txBody>
                    <a:bodyPr/>
                    <a:lstStyle/>
                    <a:p>
                      <a:pPr algn="ctr" fontAlgn="b"/>
                      <a:r>
                        <a:rPr lang="it-IT" sz="1200" u="none" strike="noStrike">
                          <a:effectLst/>
                        </a:rPr>
                        <a:t>SIDEA</a:t>
                      </a:r>
                      <a:endParaRPr lang="it-IT" sz="1200" b="0" i="0" u="none" strike="noStrike">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en-US" sz="1200" u="none" strike="noStrike" dirty="0">
                          <a:effectLst/>
                        </a:rPr>
                        <a:t>D5.5 – ReDiT Omnichannel Spider [Resp. </a:t>
                      </a:r>
                      <a:r>
                        <a:rPr lang="en-US" sz="1200" u="none" strike="noStrike" dirty="0" err="1">
                          <a:effectLst/>
                        </a:rPr>
                        <a:t>Sidea</a:t>
                      </a:r>
                      <a:r>
                        <a:rPr lang="en-US" sz="1200" u="none" strike="noStrike" dirty="0">
                          <a:effectLst/>
                        </a:rPr>
                        <a:t> Group].</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1589777240"/>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D6.1 – Report sui test funzionali dei moduli dell’Automatic Warehouse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572900433"/>
                  </a:ext>
                </a:extLst>
              </a:tr>
              <a:tr h="177240">
                <a:tc>
                  <a:txBody>
                    <a:bodyPr/>
                    <a:lstStyle/>
                    <a:p>
                      <a:pPr algn="ctr" fontAlgn="b"/>
                      <a:r>
                        <a:rPr lang="it-IT" sz="1200" u="none" strike="noStrike" dirty="0">
                          <a:effectLst/>
                        </a:rPr>
                        <a:t>SIDEA</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tc>
                  <a:txBody>
                    <a:bodyPr/>
                    <a:lstStyle/>
                    <a:p>
                      <a:pPr algn="l" fontAlgn="b"/>
                      <a:r>
                        <a:rPr lang="it-IT" sz="1200" u="none" strike="noStrike" dirty="0">
                          <a:effectLst/>
                        </a:rPr>
                        <a:t>D6.2 – Report sui test funzionali dei moduli dell’Omnichannel Spider [Resp. Sidea Group].</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31336525"/>
                  </a:ext>
                </a:extLst>
              </a:tr>
              <a:tr h="177240">
                <a:tc>
                  <a:txBody>
                    <a:bodyPr/>
                    <a:lstStyle/>
                    <a:p>
                      <a:pPr algn="ctr" fontAlgn="b"/>
                      <a:r>
                        <a:rPr lang="it-IT" sz="1200" u="none" strike="noStrike" dirty="0">
                          <a:effectLst/>
                        </a:rPr>
                        <a:t>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D6.3 – Report sui test di verifica e tuning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4125897531"/>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D6.4 – Framework ReDiT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2632374940"/>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en-US" sz="1200" u="none" strike="noStrike" dirty="0">
                          <a:effectLst/>
                        </a:rPr>
                        <a:t>D7.1 – PEDR (Plan for the Exploitation and Dissemination of Results) [M12, M21] [Resp. Kad3].</a:t>
                      </a:r>
                      <a:endParaRPr lang="en-US"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301467914"/>
                  </a:ext>
                </a:extLst>
              </a:tr>
              <a:tr h="177240">
                <a:tc>
                  <a:txBody>
                    <a:bodyPr/>
                    <a:lstStyle/>
                    <a:p>
                      <a:pPr algn="ctr" fontAlgn="b"/>
                      <a:r>
                        <a:rPr lang="it-IT" sz="1200" u="none" strike="noStrike">
                          <a:effectLst/>
                        </a:rPr>
                        <a:t>KAD3</a:t>
                      </a:r>
                      <a:endParaRPr lang="it-IT" sz="1200" b="0" i="0" u="none" strike="noStrike">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tc>
                  <a:txBody>
                    <a:bodyPr/>
                    <a:lstStyle/>
                    <a:p>
                      <a:pPr algn="l" fontAlgn="b"/>
                      <a:r>
                        <a:rPr lang="it-IT" sz="1200" u="none" strike="noStrike" dirty="0">
                          <a:effectLst/>
                        </a:rPr>
                        <a:t>D7.2 – Divulgazione dei risultati ottenuti [M12, M21] [Resp. Kad3].</a:t>
                      </a:r>
                      <a:endParaRPr lang="it-IT" sz="1200" b="0" i="0" u="none" strike="noStrike" dirty="0">
                        <a:solidFill>
                          <a:srgbClr val="000000"/>
                        </a:solidFill>
                        <a:effectLst/>
                        <a:latin typeface="Calibri" panose="020F050202020403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val="3033225805"/>
                  </a:ext>
                </a:extLst>
              </a:tr>
            </a:tbl>
          </a:graphicData>
        </a:graphic>
      </p:graphicFrame>
      <p:sp>
        <p:nvSpPr>
          <p:cNvPr id="5" name="Sottotitolo 4">
            <a:extLst>
              <a:ext uri="{FF2B5EF4-FFF2-40B4-BE49-F238E27FC236}">
                <a16:creationId xmlns:a16="http://schemas.microsoft.com/office/drawing/2014/main" id="{D1DAF4FA-13B1-BD91-6DE7-9FB92A1FEB94}"/>
              </a:ext>
            </a:extLst>
          </p:cNvPr>
          <p:cNvSpPr txBox="1">
            <a:spLocks/>
          </p:cNvSpPr>
          <p:nvPr/>
        </p:nvSpPr>
        <p:spPr>
          <a:xfrm>
            <a:off x="1360228" y="146845"/>
            <a:ext cx="9471541" cy="4286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40000"/>
              </a:lnSpc>
              <a:buNone/>
            </a:pPr>
            <a:r>
              <a:rPr lang="it-IT" sz="2000" cap="all" dirty="0">
                <a:solidFill>
                  <a:schemeClr val="tx2"/>
                </a:solidFill>
              </a:rPr>
              <a:t>Deliverable Progetto R&amp;S</a:t>
            </a:r>
          </a:p>
        </p:txBody>
      </p:sp>
    </p:spTree>
    <p:extLst>
      <p:ext uri="{BB962C8B-B14F-4D97-AF65-F5344CB8AC3E}">
        <p14:creationId xmlns:p14="http://schemas.microsoft.com/office/powerpoint/2010/main" val="39378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979489" y="134145"/>
            <a:ext cx="9471541" cy="428624"/>
          </a:xfrm>
        </p:spPr>
        <p:txBody>
          <a:bodyPr vert="horz" lIns="91440" tIns="45720" rIns="91440" bIns="45720" rtlCol="0">
            <a:normAutofit lnSpcReduction="10000"/>
          </a:bodyPr>
          <a:lstStyle/>
          <a:p>
            <a:pPr algn="l"/>
            <a:r>
              <a:rPr lang="it-IT" dirty="0">
                <a:solidFill>
                  <a:srgbClr val="10606C"/>
                </a:solidFill>
              </a:rPr>
              <a:t>SCOPO PROGETTO di R&amp;S: ReDiT Omnichannel Spider (Resp. SIDEA) </a:t>
            </a: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881856" y="477044"/>
            <a:ext cx="9666805" cy="5632311"/>
          </a:xfrm>
          <a:prstGeom prst="rect">
            <a:avLst/>
          </a:prstGeom>
          <a:noFill/>
        </p:spPr>
        <p:txBody>
          <a:bodyPr wrap="square">
            <a:spAutoFit/>
          </a:bodyPr>
          <a:lstStyle/>
          <a:p>
            <a:pPr algn="just"/>
            <a:r>
              <a:rPr lang="it-IT" sz="1200" dirty="0">
                <a:effectLst/>
                <a:latin typeface="Calibri" panose="020F0502020204030204" pitchFamily="34" charset="0"/>
                <a:ea typeface="Times New Roman" panose="02020603050405020304" pitchFamily="18" charset="0"/>
                <a:cs typeface="Times New Roman" panose="02020603050405020304" pitchFamily="18" charset="0"/>
              </a:rPr>
              <a:t>Il </a:t>
            </a:r>
            <a:r>
              <a:rPr lang="it-IT" sz="1200" b="1" u="sng" dirty="0">
                <a:effectLst/>
                <a:latin typeface="Calibri" panose="020F0502020204030204" pitchFamily="34" charset="0"/>
                <a:ea typeface="Times New Roman" panose="02020603050405020304" pitchFamily="18" charset="0"/>
                <a:cs typeface="Times New Roman" panose="02020603050405020304" pitchFamily="18" charset="0"/>
              </a:rPr>
              <a:t>ReDiT Omnichannel Spider </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sarà costituito da diversi sottosistemi tra cui:</a:t>
            </a:r>
          </a:p>
          <a:p>
            <a:pPr algn="just"/>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gn="just">
              <a:buFont typeface="+mj-lt"/>
              <a:buAutoNum type="arabicPeriod"/>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R</a:t>
            </a: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eDiT Middleware</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ha il compito di orchestrare le comunicazioni tra i diversi sistemi/ piattaforme al fine di fornire dei servizi aziendali unificati: promuove l’interazione tra i diversi aspetti di un’applicazione o persino tra le diverse piattaforme/sistemi di un’azienda (ERP, CRM, OMS, etc.).</a:t>
            </a:r>
          </a:p>
          <a:p>
            <a:pPr marL="228600" lvl="0" indent="-228600" algn="just">
              <a:buFont typeface="+mj-lt"/>
              <a:buAutoNum type="arabi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ReDiT Product, Order and Warehouse management (ReDiT-POW)</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permette di gestire, in maniera automatica, i dati relativi al prodotto, alle scorte, agli ordini e quelli relativi ai magazzini disponibili (se presenti più di uno).E’ composto da:</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Product Information Management (PIM</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raccoglie e organizza tutte le informazioni relative al prodotto in un’unica scheda.</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Order Management System (OMS)</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mediante tale modulo sarà possibile automatizzare e centralizzare il processo di evasione degli ordini</a:t>
            </a:r>
            <a:r>
              <a:rPr lang="it-IT" sz="1200" dirty="0">
                <a:latin typeface="Calibri" panose="020F0502020204030204" pitchFamily="34" charset="0"/>
                <a:ea typeface="Times New Roman" panose="02020603050405020304" pitchFamily="18" charset="0"/>
                <a:cs typeface="Times New Roman" panose="02020603050405020304" pitchFamily="18" charset="0"/>
              </a:rPr>
              <a:t>.</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Warehouse Management System (WMS)</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supportata l’intera attività di gestione operativa dei flussi fisici che transitano per il magazzino, dal controllo della merce in ingresso fino alla preparazione delle spedizioni verso i clienti.</a:t>
            </a:r>
          </a:p>
          <a:p>
            <a:pPr marL="228600" lvl="0" indent="-228600" algn="just">
              <a:buFont typeface="+mj-lt"/>
              <a:buAutoNum type="arabi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ReDiT Customer And Resource Management (ReDiT-CARM)</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permette la gestione delle risorse legate ai clienti e alle risorse aziendali. A tal fine è prevista l’implementazione all’interno del ReDiT-CARM dei seguenti 3 moduli:</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Customer </a:t>
            </a:r>
            <a:r>
              <a:rPr lang="it-IT" sz="1200" u="sng" dirty="0" err="1">
                <a:effectLst/>
                <a:latin typeface="Calibri" panose="020F0502020204030204" pitchFamily="34" charset="0"/>
                <a:ea typeface="Times New Roman" panose="02020603050405020304" pitchFamily="18" charset="0"/>
                <a:cs typeface="Times New Roman" panose="02020603050405020304" pitchFamily="18" charset="0"/>
              </a:rPr>
              <a:t>Relationship</a:t>
            </a: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 Management (CRM)</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il CRM sarà in grado di gestire in maniera differente le diverse tipologie di ticket (richieste di assistenza) che, a loro volta, saranno provenienti da diversi canali (piattaforma b2b, app agenti, e-commerce b2c, marketplace, app fidelity, sistema cassa, altro), attraverso delle regole di auto-assegnazione del case.</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ERP: Enterprise Resource Planning (ERP)</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l’ERP del singolo negozio (o eventualmente l’ERP centrale che avrà la visualizzazione dei singoli depositi) potrà interagire con l’e-commerce, attraverso il Middleware. </a:t>
            </a:r>
          </a:p>
          <a:p>
            <a:pPr marL="685800" lvl="1" indent="-2286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Retail Omnichannel (RO)</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software di gestione cassa in grado di supportare molteplici funzionalità quali, per esempio: garantire il riconoscimento rapido del cliente; esposizione verso l'esterno dei dati relativi alle digital card; Implementazione della funzione pick-up in store con la condivisione dei depositi dei punti vendita; semplificazione delle operazioni di registrazione del cliente in cassa, etc.</a:t>
            </a:r>
          </a:p>
          <a:p>
            <a:pPr marL="228600" lvl="0" indent="-228600" algn="just">
              <a:buFont typeface="+mj-lt"/>
              <a:buAutoNum type="arabi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ReDiT Marketing Management (ReDiT MM)</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ha il compito di sostenere una gestione automatica ed efficiente del marketing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omnichannel</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integrando diversi moduli/sistemi quali:</a:t>
            </a:r>
          </a:p>
          <a:p>
            <a:pPr marL="800100" lvl="1" indent="-3429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App fidelity</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avrà il compito principale di consentire il riconoscimento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omnicanale</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del cliente.</a:t>
            </a:r>
          </a:p>
          <a:p>
            <a:pPr marL="800100" lvl="1" indent="-3429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Loyalty Engine</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avrà il compito di consentire la fidelizzazione del cliente.</a:t>
            </a:r>
          </a:p>
          <a:p>
            <a:pPr marL="800100" lvl="1" indent="-3429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Modulo di Marketing Automation</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avrà lo scopo di automatizzare le campagne di vendita, incrementare le vendite e le fidelizzazioni.</a:t>
            </a:r>
          </a:p>
          <a:p>
            <a:pPr marL="800100" lvl="1" indent="-342900" algn="just">
              <a:buFont typeface="+mj-lt"/>
              <a:buAutoNum type="alphaLcPeriod"/>
            </a:pPr>
            <a:r>
              <a:rPr lang="it-IT" sz="1200" u="sng" dirty="0">
                <a:effectLst/>
                <a:latin typeface="Calibri" panose="020F0502020204030204" pitchFamily="34" charset="0"/>
                <a:ea typeface="Times New Roman" panose="02020603050405020304" pitchFamily="18" charset="0"/>
                <a:cs typeface="Times New Roman" panose="02020603050405020304" pitchFamily="18" charset="0"/>
              </a:rPr>
              <a:t>Modulo di Marketing Intelligence</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questo tool, quindi, analizzerà i dati relativi alla customer base e quelli provenienti dai diversi canali di vendita (e-commerce, sistema cassa) ed elaborerà report utili ai fini di marketing. L’analisi dei dati non sarà funzionale solo ai fini del marketing, ma in generale sarà utile per trarre decisione aziendali strategiche, in maniera veloce ed efficace. Mediante l’implementazione di una Business Intelligence (BI) sarà possibile accedere a diverse fonti di dati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crm</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oms</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erp</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sistema cassa, b2b, b2c, app agenti), contemporaneamente, e poter estrarre informazioni e analisi desiderate.</a:t>
            </a:r>
          </a:p>
        </p:txBody>
      </p:sp>
    </p:spTree>
    <p:extLst>
      <p:ext uri="{BB962C8B-B14F-4D97-AF65-F5344CB8AC3E}">
        <p14:creationId xmlns:p14="http://schemas.microsoft.com/office/powerpoint/2010/main" val="128492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it-IT" dirty="0">
                <a:solidFill>
                  <a:srgbClr val="10606C"/>
                </a:solidFill>
              </a:rPr>
              <a:t>SCOPO PROGETTO di R&amp;S: ReDiT Automatic Warehouse (Resp. KAD3) </a:t>
            </a: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5136302" y="2360876"/>
            <a:ext cx="5627148" cy="1351588"/>
          </a:xfrm>
          <a:prstGeom prst="rect">
            <a:avLst/>
          </a:prstGeom>
          <a:noFill/>
        </p:spPr>
        <p:txBody>
          <a:bodyPr wrap="square">
            <a:spAutoFit/>
          </a:bodyPr>
          <a:lstStyle/>
          <a:p>
            <a:pPr algn="just">
              <a:lnSpc>
                <a:spcPct val="150000"/>
              </a:lnSpc>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Il </a:t>
            </a:r>
            <a:r>
              <a:rPr lang="it-IT" sz="1400" b="1" u="sng" dirty="0">
                <a:effectLst/>
                <a:latin typeface="Calibri" panose="020F0502020204030204" pitchFamily="34" charset="0"/>
                <a:ea typeface="Times New Roman" panose="02020603050405020304" pitchFamily="18" charset="0"/>
                <a:cs typeface="Times New Roman" panose="02020603050405020304" pitchFamily="18" charset="0"/>
              </a:rPr>
              <a:t>ReDiT Automatic Warehouse</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è costituito da diversi sottosistemi tra cui:</a:t>
            </a:r>
          </a:p>
          <a:p>
            <a:pPr marL="800100" lvl="1" indent="-342900" algn="just">
              <a:lnSpc>
                <a:spcPct val="150000"/>
              </a:lnSpc>
              <a:buFont typeface="+mj-lt"/>
              <a:buAutoNum type="arabicParenR"/>
            </a:pP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ReDiT Automatic </a:t>
            </a:r>
            <a:r>
              <a:rPr lang="it-IT" sz="1400" u="sng" dirty="0" err="1">
                <a:effectLst/>
                <a:latin typeface="Calibri" panose="020F0502020204030204" pitchFamily="34" charset="0"/>
                <a:ea typeface="Times New Roman" panose="02020603050405020304" pitchFamily="18" charset="0"/>
                <a:cs typeface="Times New Roman" panose="02020603050405020304" pitchFamily="18" charset="0"/>
              </a:rPr>
              <a:t>Pick&amp;Place</a:t>
            </a: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 System (ReDiT-APEPS)</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00100" lvl="1" indent="-342900" algn="just">
              <a:lnSpc>
                <a:spcPct val="150000"/>
              </a:lnSpc>
              <a:buFont typeface="+mj-lt"/>
              <a:buAutoNum type="arabicParenR"/>
            </a:pP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ReDiT Dark Store </a:t>
            </a:r>
            <a:r>
              <a:rPr lang="it-IT" sz="1400" u="sng" dirty="0" err="1">
                <a:effectLst/>
                <a:latin typeface="Calibri" panose="020F0502020204030204" pitchFamily="34" charset="0"/>
                <a:ea typeface="Times New Roman" panose="02020603050405020304" pitchFamily="18" charset="0"/>
                <a:cs typeface="Times New Roman" panose="02020603050405020304" pitchFamily="18" charset="0"/>
              </a:rPr>
              <a:t>Optimization</a:t>
            </a: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 (ReDiT-DSO)</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00100" lvl="1" indent="-342900" algn="just">
              <a:lnSpc>
                <a:spcPct val="150000"/>
              </a:lnSpc>
              <a:buFont typeface="+mj-lt"/>
              <a:buAutoNum type="arabicParenR"/>
            </a:pP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ReDiT Warehouse Orchestrator (ReDiT-WO)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magine 1" descr="Immagine che contiene luce, disegnando, segnale&#10;&#10;Descrizione generata automaticamente">
            <a:extLst>
              <a:ext uri="{FF2B5EF4-FFF2-40B4-BE49-F238E27FC236}">
                <a16:creationId xmlns:a16="http://schemas.microsoft.com/office/drawing/2014/main" id="{E2CA6EFC-5209-2705-23AB-2693365FE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pic>
        <p:nvPicPr>
          <p:cNvPr id="3" name="Picture 2">
            <a:extLst>
              <a:ext uri="{FF2B5EF4-FFF2-40B4-BE49-F238E27FC236}">
                <a16:creationId xmlns:a16="http://schemas.microsoft.com/office/drawing/2014/main" id="{A49B70DC-AFB7-E9D6-B51F-A57CFA508469}"/>
              </a:ext>
            </a:extLst>
          </p:cNvPr>
          <p:cNvPicPr>
            <a:picLocks noChangeAspect="1" noChangeArrowheads="1"/>
          </p:cNvPicPr>
          <p:nvPr/>
        </p:nvPicPr>
        <p:blipFill rotWithShape="1">
          <a:blip r:embed="rId3" cstate="hqprint">
            <a:clrChange>
              <a:clrFrom>
                <a:srgbClr val="FFD966"/>
              </a:clrFrom>
              <a:clrTo>
                <a:srgbClr val="FFD966">
                  <a:alpha val="0"/>
                </a:srgbClr>
              </a:clrTo>
            </a:clrChange>
            <a:extLst>
              <a:ext uri="{28A0092B-C50C-407E-A947-70E740481C1C}">
                <a14:useLocalDpi xmlns:a14="http://schemas.microsoft.com/office/drawing/2010/main" val="0"/>
              </a:ext>
            </a:extLst>
          </a:blip>
          <a:srcRect l="48409" t="8877" r="16538" b="6283"/>
          <a:stretch/>
        </p:blipFill>
        <p:spPr bwMode="auto">
          <a:xfrm>
            <a:off x="1328485" y="771936"/>
            <a:ext cx="3650180" cy="502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90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Automatic </a:t>
            </a:r>
            <a:r>
              <a:rPr lang="en-US" dirty="0" err="1">
                <a:solidFill>
                  <a:srgbClr val="10606C"/>
                </a:solidFill>
              </a:rPr>
              <a:t>Pick&amp;Place</a:t>
            </a:r>
            <a:r>
              <a:rPr lang="en-US" dirty="0">
                <a:solidFill>
                  <a:srgbClr val="10606C"/>
                </a:solidFill>
              </a:rPr>
              <a:t> System (</a:t>
            </a:r>
            <a:r>
              <a:rPr lang="en-US" dirty="0" err="1">
                <a:solidFill>
                  <a:srgbClr val="10606C"/>
                </a:solidFill>
              </a:rPr>
              <a:t>ReDiT</a:t>
            </a:r>
            <a:r>
              <a:rPr lang="en-US" dirty="0">
                <a:solidFill>
                  <a:srgbClr val="10606C"/>
                </a:solidFill>
              </a:rPr>
              <a:t>-APEPS)</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997919"/>
          </a:xfrm>
          <a:prstGeom prst="rect">
            <a:avLst/>
          </a:prstGeom>
          <a:noFill/>
        </p:spPr>
        <p:txBody>
          <a:bodyPr wrap="square">
            <a:spAutoFit/>
          </a:bodyPr>
          <a:lstStyle/>
          <a:p>
            <a:pPr lvl="0" algn="just">
              <a:lnSpc>
                <a:spcPct val="150000"/>
              </a:lnSpc>
            </a:pPr>
            <a:r>
              <a:rPr lang="it-IT" sz="1400" u="sng" dirty="0">
                <a:latin typeface="Calibri" panose="020F0502020204030204" pitchFamily="34" charset="0"/>
                <a:ea typeface="Times New Roman" panose="02020603050405020304" pitchFamily="18" charset="0"/>
                <a:cs typeface="Times New Roman" panose="02020603050405020304" pitchFamily="18" charset="0"/>
              </a:rPr>
              <a:t>R</a:t>
            </a: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eDiT Automatic </a:t>
            </a:r>
            <a:r>
              <a:rPr lang="it-IT" sz="1400" u="sng" dirty="0" err="1">
                <a:effectLst/>
                <a:latin typeface="Calibri" panose="020F0502020204030204" pitchFamily="34" charset="0"/>
                <a:ea typeface="Times New Roman" panose="02020603050405020304" pitchFamily="18" charset="0"/>
                <a:cs typeface="Times New Roman" panose="02020603050405020304" pitchFamily="18" charset="0"/>
              </a:rPr>
              <a:t>Pick&amp;Place</a:t>
            </a:r>
            <a:r>
              <a:rPr lang="it-IT" sz="1400" u="sng" dirty="0">
                <a:effectLst/>
                <a:latin typeface="Calibri" panose="020F0502020204030204" pitchFamily="34" charset="0"/>
                <a:ea typeface="Times New Roman" panose="02020603050405020304" pitchFamily="18" charset="0"/>
                <a:cs typeface="Times New Roman" panose="02020603050405020304" pitchFamily="18" charset="0"/>
              </a:rPr>
              <a:t> System (ReDiT-APEPS)</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permette la creazione di un dark-store automatizzato. Esso è composto da un </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sistema di visione </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che permetterà di individuare la </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posizione dei singoli prodotti </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all’interno dell’area di movimentazione al fine </a:t>
            </a: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di prelevarli e comporre il carrello</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degli ordini e da un braccio robotico al quale gli vengono impartiti i comandi per il prelievo e il posizionamento dei beni individuati relativi ad un determinato ordine. L’individuazione e il prelievo automatico dei prodotti da un’area di scarico è fondamentale anche nella fase di stoccaggio degli stessi nel magazzino. </a:t>
            </a:r>
          </a:p>
          <a:p>
            <a:pPr marL="1630680" algn="just">
              <a:lnSpc>
                <a:spcPct val="150000"/>
              </a:lnSpc>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2" name="Immagine 1" descr="Immagine che contiene luce, disegnando, segnale&#10;&#10;Descrizione generata automaticamente">
            <a:extLst>
              <a:ext uri="{FF2B5EF4-FFF2-40B4-BE49-F238E27FC236}">
                <a16:creationId xmlns:a16="http://schemas.microsoft.com/office/drawing/2014/main" id="{7EB0E74E-116A-89EA-A2AC-559F02BA0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89" y="2611153"/>
            <a:ext cx="4554774" cy="2102204"/>
          </a:xfrm>
          <a:prstGeom prst="rect">
            <a:avLst/>
          </a:prstGeom>
        </p:spPr>
      </p:pic>
      <p:sp>
        <p:nvSpPr>
          <p:cNvPr id="19" name="Rettangolo 18"/>
          <p:cNvSpPr/>
          <p:nvPr/>
        </p:nvSpPr>
        <p:spPr>
          <a:xfrm>
            <a:off x="5746750" y="2016964"/>
            <a:ext cx="6096000" cy="3290581"/>
          </a:xfrm>
          <a:prstGeom prst="rect">
            <a:avLst/>
          </a:prstGeom>
        </p:spPr>
        <p:txBody>
          <a:bodyPr>
            <a:spAutoFit/>
          </a:bodyPr>
          <a:lstStyle/>
          <a:p>
            <a:pPr lvl="0" algn="just">
              <a:lnSpc>
                <a:spcPct val="150000"/>
              </a:lnSpc>
            </a:pPr>
            <a:r>
              <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Il sistema </a:t>
            </a:r>
            <a:r>
              <a:rPr lang="it-IT" sz="1400" b="1" u="sng" dirty="0" err="1">
                <a:latin typeface="Calibri" panose="020F0502020204030204" pitchFamily="34" charset="0"/>
                <a:ea typeface="Times New Roman" panose="02020603050405020304" pitchFamily="18" charset="0"/>
                <a:cs typeface="Times New Roman" panose="02020603050405020304" pitchFamily="18" charset="0"/>
              </a:rPr>
              <a:t>ReDiT</a:t>
            </a:r>
            <a:r>
              <a:rPr lang="it-IT" sz="1400" b="1" u="sng" dirty="0">
                <a:latin typeface="Calibri" panose="020F0502020204030204" pitchFamily="34" charset="0"/>
                <a:ea typeface="Times New Roman" panose="02020603050405020304" pitchFamily="18" charset="0"/>
                <a:cs typeface="Times New Roman" panose="02020603050405020304" pitchFamily="18" charset="0"/>
              </a:rPr>
              <a:t>-APEPS</a:t>
            </a:r>
            <a:r>
              <a:rPr lang="it-IT" sz="1400" dirty="0">
                <a:latin typeface="Calibri" panose="020F0502020204030204" pitchFamily="34" charset="0"/>
                <a:ea typeface="Times New Roman" panose="02020603050405020304" pitchFamily="18" charset="0"/>
                <a:cs typeface="Times New Roman" panose="02020603050405020304" pitchFamily="18" charset="0"/>
              </a:rPr>
              <a:t> include diverse componenti</a:t>
            </a:r>
            <a:r>
              <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Telecamera a tempo di volo (in arancione) per l’acquisizione di una </a:t>
            </a: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immagne</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di profondità .</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Algoritmo ’</a:t>
            </a: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suction</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per la generazione di una nuvola di punti 3D per stimare la posizione e l'orientamento ottimali per prelevare gli oggetti.</a:t>
            </a:r>
            <a:endPar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Algoritmo di machine learning per l’analisi della nuvola di punti e il riconoscimento delle immagini.</a:t>
            </a:r>
            <a:endPar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Interfaccia web </a:t>
            </a: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Flask</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per visualizzare i risultati ottenuti, una </a:t>
            </a: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heatmap</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e per selezionare i prodotti da riconoscere.</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Interfaccia con il Cobot per il prelievo del componente.</a:t>
            </a:r>
            <a:endPar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92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a:extLst>
              <a:ext uri="{FF2B5EF4-FFF2-40B4-BE49-F238E27FC236}">
                <a16:creationId xmlns:a16="http://schemas.microsoft.com/office/drawing/2014/main" id="{F5C2A175-2FBC-6CF6-3744-B488E220AE93}"/>
              </a:ext>
            </a:extLst>
          </p:cNvPr>
          <p:cNvSpPr>
            <a:spLocks noGrp="1"/>
          </p:cNvSpPr>
          <p:nvPr>
            <p:ph type="subTitle" idx="1"/>
          </p:nvPr>
        </p:nvSpPr>
        <p:spPr>
          <a:xfrm>
            <a:off x="1017589" y="134145"/>
            <a:ext cx="9471541" cy="428624"/>
          </a:xfrm>
        </p:spPr>
        <p:txBody>
          <a:bodyPr vert="horz" lIns="91440" tIns="45720" rIns="91440" bIns="45720" rtlCol="0">
            <a:normAutofit lnSpcReduction="10000"/>
          </a:bodyPr>
          <a:lstStyle/>
          <a:p>
            <a:pPr algn="l"/>
            <a:r>
              <a:rPr lang="en-US" dirty="0" err="1">
                <a:solidFill>
                  <a:srgbClr val="10606C"/>
                </a:solidFill>
              </a:rPr>
              <a:t>ReDiT</a:t>
            </a:r>
            <a:r>
              <a:rPr lang="en-US" dirty="0">
                <a:solidFill>
                  <a:srgbClr val="10606C"/>
                </a:solidFill>
              </a:rPr>
              <a:t> Automatic </a:t>
            </a:r>
            <a:r>
              <a:rPr lang="en-US" dirty="0" err="1">
                <a:solidFill>
                  <a:srgbClr val="10606C"/>
                </a:solidFill>
              </a:rPr>
              <a:t>Pick&amp;Place</a:t>
            </a:r>
            <a:r>
              <a:rPr lang="en-US" dirty="0">
                <a:solidFill>
                  <a:srgbClr val="10606C"/>
                </a:solidFill>
              </a:rPr>
              <a:t> System (</a:t>
            </a:r>
            <a:r>
              <a:rPr lang="en-US" dirty="0" err="1">
                <a:solidFill>
                  <a:srgbClr val="10606C"/>
                </a:solidFill>
              </a:rPr>
              <a:t>ReDiT</a:t>
            </a:r>
            <a:r>
              <a:rPr lang="en-US" dirty="0">
                <a:solidFill>
                  <a:srgbClr val="10606C"/>
                </a:solidFill>
              </a:rPr>
              <a:t>-APEPS)</a:t>
            </a:r>
            <a:endParaRPr lang="it-IT" dirty="0">
              <a:solidFill>
                <a:srgbClr val="10606C"/>
              </a:solidFill>
            </a:endParaRPr>
          </a:p>
        </p:txBody>
      </p:sp>
      <p:sp>
        <p:nvSpPr>
          <p:cNvPr id="4" name="CasellaDiTesto 3">
            <a:extLst>
              <a:ext uri="{FF2B5EF4-FFF2-40B4-BE49-F238E27FC236}">
                <a16:creationId xmlns:a16="http://schemas.microsoft.com/office/drawing/2014/main" id="{CD0E2A42-5303-9253-F841-1DCD072CDC94}"/>
              </a:ext>
            </a:extLst>
          </p:cNvPr>
          <p:cNvSpPr txBox="1"/>
          <p:nvPr/>
        </p:nvSpPr>
        <p:spPr>
          <a:xfrm>
            <a:off x="919956" y="477044"/>
            <a:ext cx="10573543" cy="1384995"/>
          </a:xfrm>
          <a:prstGeom prst="rect">
            <a:avLst/>
          </a:prstGeom>
          <a:noFill/>
        </p:spPr>
        <p:txBody>
          <a:bodyPr wrap="square">
            <a:spAutoFit/>
          </a:bodyPr>
          <a:lstStyle/>
          <a:p>
            <a:pPr lvl="0" algn="just">
              <a:lnSpc>
                <a:spcPct val="150000"/>
              </a:lnSpc>
            </a:pPr>
            <a:r>
              <a:rPr lang="it-IT" sz="1400" dirty="0">
                <a:latin typeface="Calibri" panose="020F0502020204030204" pitchFamily="34" charset="0"/>
                <a:ea typeface="Times New Roman" panose="02020603050405020304" pitchFamily="18" charset="0"/>
                <a:cs typeface="Times New Roman" panose="02020603050405020304" pitchFamily="18" charset="0"/>
              </a:rPr>
              <a:t>L'architettura proposta per il </a:t>
            </a:r>
            <a:r>
              <a:rPr lang="it-IT" sz="1400" b="1" dirty="0">
                <a:latin typeface="Calibri" panose="020F0502020204030204" pitchFamily="34" charset="0"/>
                <a:ea typeface="Times New Roman" panose="02020603050405020304" pitchFamily="18" charset="0"/>
                <a:cs typeface="Times New Roman" panose="02020603050405020304" pitchFamily="18" charset="0"/>
              </a:rPr>
              <a:t>sistema di visione</a:t>
            </a:r>
            <a:r>
              <a:rPr lang="it-IT" sz="1400" dirty="0">
                <a:latin typeface="Calibri" panose="020F0502020204030204" pitchFamily="34" charset="0"/>
                <a:ea typeface="Times New Roman" panose="02020603050405020304" pitchFamily="18" charset="0"/>
                <a:cs typeface="Times New Roman" panose="02020603050405020304" pitchFamily="18" charset="0"/>
              </a:rPr>
              <a:t> si basa su diversi sottosistemi interconnessi, ciascuno dei quali svolge un ruolo specifico nel processo di acquisizione, elaborazione e visualizzazione delle immagini. Un algoritmo di machine learning viene utilizzato per il rilevamento e la classificazione degli oggetti nelle immagini catturate dalla fotocamera, sfruttando tecniche quali la data augmentation, la segmentazione semantica mediante l’approccio ‘</a:t>
            </a:r>
            <a:r>
              <a:rPr lang="it-IT" sz="1400" dirty="0" err="1">
                <a:latin typeface="Calibri" panose="020F0502020204030204" pitchFamily="34" charset="0"/>
                <a:ea typeface="Times New Roman" panose="02020603050405020304" pitchFamily="18" charset="0"/>
                <a:cs typeface="Times New Roman" panose="02020603050405020304" pitchFamily="18" charset="0"/>
              </a:rPr>
              <a:t>segment</a:t>
            </a:r>
            <a:r>
              <a:rPr lang="it-IT" sz="1400" dirty="0">
                <a:latin typeface="Calibri" panose="020F0502020204030204" pitchFamily="34" charset="0"/>
                <a:ea typeface="Times New Roman" panose="02020603050405020304" pitchFamily="18" charset="0"/>
                <a:cs typeface="Times New Roman" panose="02020603050405020304" pitchFamily="18" charset="0"/>
              </a:rPr>
              <a:t> </a:t>
            </a:r>
            <a:r>
              <a:rPr lang="it-IT" sz="1400" dirty="0" err="1">
                <a:latin typeface="Calibri" panose="020F0502020204030204" pitchFamily="34" charset="0"/>
                <a:ea typeface="Times New Roman" panose="02020603050405020304" pitchFamily="18" charset="0"/>
                <a:cs typeface="Times New Roman" panose="02020603050405020304" pitchFamily="18" charset="0"/>
              </a:rPr>
              <a:t>anything</a:t>
            </a:r>
            <a:r>
              <a:rPr lang="it-IT" sz="1400" dirty="0">
                <a:latin typeface="Calibri" panose="020F0502020204030204" pitchFamily="34" charset="0"/>
                <a:ea typeface="Times New Roman" panose="02020603050405020304" pitchFamily="18" charset="0"/>
                <a:cs typeface="Times New Roman" panose="02020603050405020304" pitchFamily="18" charset="0"/>
              </a:rPr>
              <a:t>’ e i </a:t>
            </a:r>
            <a:r>
              <a:rPr lang="it-IT" sz="1400" dirty="0" err="1">
                <a:latin typeface="Calibri" panose="020F0502020204030204" pitchFamily="34" charset="0"/>
                <a:ea typeface="Times New Roman" panose="02020603050405020304" pitchFamily="18" charset="0"/>
                <a:cs typeface="Times New Roman" panose="02020603050405020304" pitchFamily="18" charset="0"/>
              </a:rPr>
              <a:t>transformers</a:t>
            </a:r>
            <a:r>
              <a:rPr lang="it-IT" sz="1400" dirty="0">
                <a:latin typeface="Calibri" panose="020F0502020204030204" pitchFamily="34"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magine 1" descr="Immagine che contiene luce, disegnando, segnale&#10;&#10;Descrizione generata automaticamente">
            <a:extLst>
              <a:ext uri="{FF2B5EF4-FFF2-40B4-BE49-F238E27FC236}">
                <a16:creationId xmlns:a16="http://schemas.microsoft.com/office/drawing/2014/main" id="{7EB0E74E-116A-89EA-A2AC-559F02BA0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850" y="-253771"/>
            <a:ext cx="1174150" cy="95862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09" y="2079215"/>
            <a:ext cx="4150372" cy="2437432"/>
          </a:xfrm>
          <a:prstGeom prst="rect">
            <a:avLst/>
          </a:prstGeom>
        </p:spPr>
      </p:pic>
      <p:sp>
        <p:nvSpPr>
          <p:cNvPr id="19" name="Rettangolo 18"/>
          <p:cNvSpPr/>
          <p:nvPr/>
        </p:nvSpPr>
        <p:spPr>
          <a:xfrm>
            <a:off x="4485471" y="1877703"/>
            <a:ext cx="7516029" cy="3970318"/>
          </a:xfrm>
          <a:prstGeom prst="rect">
            <a:avLst/>
          </a:prstGeom>
        </p:spPr>
        <p:txBody>
          <a:bodyPr wrap="square">
            <a:spAutoFit/>
          </a:bodyPr>
          <a:lstStyle/>
          <a:p>
            <a:pPr lvl="0" algn="just">
              <a:lnSpc>
                <a:spcPct val="150000"/>
              </a:lnSpc>
            </a:pPr>
            <a:r>
              <a:rPr lang="it-IT"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Il processo di rilevamento e analisi delle immagini consiste nelle seguenti fasi:</a:t>
            </a:r>
          </a:p>
          <a:p>
            <a:pPr marL="800100" lvl="1" indent="-342900" algn="just">
              <a:lnSpc>
                <a:spcPct val="150000"/>
              </a:lnSpc>
              <a:buFont typeface="+mj-lt"/>
              <a:buAutoNum type="arabicParenR"/>
            </a:pP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Preprocessing</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delle Immagini: prima di essere analizzati dall'algoritmo di ML, sui frame acquisiti vengono eseguite normalizzazione dei valori dei pixel e altre trasformazioni per migliorare la qualità dell'immagine.</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Rilevamento degli Oggetti: viene usato un modello di ML addestrato per il rilevamento degli oggetti, basato su una variante della rete neurale convoluzionale (CNN) ResNet50.</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Classificazione degli Oggetti: Dopo il rilevamento degli oggetti, il modello classifica ciascun oggetto rilevato in una delle classi specificate, come ad esempio ‘</a:t>
            </a:r>
            <a:r>
              <a:rPr lang="it-IT" sz="1400" u="sng"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Orociok</a:t>
            </a: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nell’immagine a sinistra. </a:t>
            </a:r>
          </a:p>
          <a:p>
            <a:pPr marL="800100" lvl="1" indent="-342900" algn="just">
              <a:lnSpc>
                <a:spcPct val="150000"/>
              </a:lnSpc>
              <a:buFont typeface="+mj-lt"/>
              <a:buAutoNum type="arabicParenR"/>
            </a:pPr>
            <a:r>
              <a:rPr lang="it-IT" sz="1400"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Visualizzazione e Analisi dei Risultati: vengono mostrate informazioni come la classe dell'oggetto e la confidenza di rilevamento. Inoltre, gli oggetti rilevati vengono filtrati in base a criteri specifici, come la dimensione dell'oggetto e l’orientamento.</a:t>
            </a:r>
          </a:p>
        </p:txBody>
      </p:sp>
      <p:sp>
        <p:nvSpPr>
          <p:cNvPr id="23" name="Rettangolo 22"/>
          <p:cNvSpPr/>
          <p:nvPr/>
        </p:nvSpPr>
        <p:spPr>
          <a:xfrm>
            <a:off x="300809" y="4678470"/>
            <a:ext cx="4150373" cy="1169551"/>
          </a:xfrm>
          <a:prstGeom prst="rect">
            <a:avLst/>
          </a:prstGeom>
        </p:spPr>
        <p:txBody>
          <a:bodyPr wrap="square">
            <a:spAutoFit/>
          </a:bodyPr>
          <a:lstStyle/>
          <a:p>
            <a:pPr lvl="0" algn="just"/>
            <a:r>
              <a:rPr lang="it-IT" sz="1400" dirty="0">
                <a:solidFill>
                  <a:prstClr val="black"/>
                </a:solidFill>
                <a:latin typeface="Calibri" panose="020F0502020204030204" pitchFamily="34" charset="0"/>
                <a:cs typeface="Times New Roman" panose="02020603050405020304" pitchFamily="18" charset="0"/>
              </a:rPr>
              <a:t>Immagine prodotta dall’applicazione </a:t>
            </a:r>
            <a:r>
              <a:rPr lang="it-IT" sz="1400" dirty="0" err="1">
                <a:solidFill>
                  <a:prstClr val="black"/>
                </a:solidFill>
                <a:latin typeface="Calibri" panose="020F0502020204030204" pitchFamily="34" charset="0"/>
                <a:cs typeface="Times New Roman" panose="02020603050405020304" pitchFamily="18" charset="0"/>
              </a:rPr>
              <a:t>flask</a:t>
            </a:r>
            <a:r>
              <a:rPr lang="it-IT" sz="1400" dirty="0">
                <a:solidFill>
                  <a:prstClr val="black"/>
                </a:solidFill>
                <a:latin typeface="Calibri" panose="020F0502020204030204" pitchFamily="34" charset="0"/>
                <a:cs typeface="Times New Roman" panose="02020603050405020304" pitchFamily="18" charset="0"/>
              </a:rPr>
              <a:t>. In verde è mostrata la </a:t>
            </a:r>
            <a:r>
              <a:rPr lang="it-IT" sz="1400" dirty="0" err="1">
                <a:solidFill>
                  <a:prstClr val="black"/>
                </a:solidFill>
                <a:latin typeface="Calibri" panose="020F0502020204030204" pitchFamily="34" charset="0"/>
                <a:cs typeface="Times New Roman" panose="02020603050405020304" pitchFamily="18" charset="0"/>
              </a:rPr>
              <a:t>bounding</a:t>
            </a:r>
            <a:r>
              <a:rPr lang="it-IT" sz="1400" dirty="0">
                <a:solidFill>
                  <a:prstClr val="black"/>
                </a:solidFill>
                <a:latin typeface="Calibri" panose="020F0502020204030204" pitchFamily="34" charset="0"/>
                <a:cs typeface="Times New Roman" panose="02020603050405020304" pitchFamily="18" charset="0"/>
              </a:rPr>
              <a:t> box, ovvero l’area di interesse riconosciuta dall’algoritmo per la classe selezionata (‘</a:t>
            </a:r>
            <a:r>
              <a:rPr lang="it-IT" sz="1400" dirty="0" err="1">
                <a:solidFill>
                  <a:prstClr val="black"/>
                </a:solidFill>
                <a:latin typeface="Calibri" panose="020F0502020204030204" pitchFamily="34" charset="0"/>
                <a:cs typeface="Times New Roman" panose="02020603050405020304" pitchFamily="18" charset="0"/>
              </a:rPr>
              <a:t>Orociok</a:t>
            </a:r>
            <a:r>
              <a:rPr lang="it-IT" sz="1400" dirty="0">
                <a:solidFill>
                  <a:prstClr val="black"/>
                </a:solidFill>
                <a:latin typeface="Calibri" panose="020F0502020204030204" pitchFamily="34" charset="0"/>
                <a:cs typeface="Times New Roman" panose="02020603050405020304" pitchFamily="18" charset="0"/>
              </a:rPr>
              <a:t>’). In rosso è mostrato il valore della metrica ‘accuratezza’.</a:t>
            </a:r>
            <a:endParaRPr lang="it-IT" sz="1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5893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2848</TotalTime>
  <Words>3212</Words>
  <Application>Microsoft Office PowerPoint</Application>
  <PresentationFormat>Widescreen</PresentationFormat>
  <Paragraphs>189</Paragraphs>
  <Slides>19</Slides>
  <Notes>3</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Söhne</vt:lpstr>
      <vt:lpstr>Source Sans Pro Light</vt:lpstr>
      <vt:lpstr>Tw Cen MT</vt:lpstr>
      <vt:lpstr>Wingdings</vt:lpstr>
      <vt:lpstr>Circuito</vt:lpstr>
      <vt:lpstr>Presentazione standard di PowerPoint</vt:lpstr>
      <vt:lpstr>Partner di Progetto: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Diagramma di SequenzaORCHESTRATOR (Carico)</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30</cp:revision>
  <dcterms:created xsi:type="dcterms:W3CDTF">2022-10-13T07:15:59Z</dcterms:created>
  <dcterms:modified xsi:type="dcterms:W3CDTF">2024-03-26T17:12:01Z</dcterms:modified>
</cp:coreProperties>
</file>